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9" r:id="rId2"/>
    <p:sldId id="258" r:id="rId3"/>
    <p:sldId id="335" r:id="rId4"/>
    <p:sldId id="261" r:id="rId5"/>
    <p:sldId id="276" r:id="rId6"/>
    <p:sldId id="302" r:id="rId7"/>
    <p:sldId id="262" r:id="rId8"/>
    <p:sldId id="288" r:id="rId9"/>
    <p:sldId id="303" r:id="rId10"/>
    <p:sldId id="304" r:id="rId11"/>
    <p:sldId id="305" r:id="rId12"/>
    <p:sldId id="265" r:id="rId13"/>
    <p:sldId id="331" r:id="rId14"/>
    <p:sldId id="256" r:id="rId15"/>
    <p:sldId id="348" r:id="rId16"/>
    <p:sldId id="349" r:id="rId17"/>
    <p:sldId id="350" r:id="rId18"/>
    <p:sldId id="351" r:id="rId19"/>
    <p:sldId id="320" r:id="rId20"/>
    <p:sldId id="336" r:id="rId21"/>
    <p:sldId id="323" r:id="rId22"/>
    <p:sldId id="325" r:id="rId23"/>
    <p:sldId id="339" r:id="rId24"/>
    <p:sldId id="327" r:id="rId25"/>
    <p:sldId id="326" r:id="rId26"/>
    <p:sldId id="329" r:id="rId27"/>
    <p:sldId id="343" r:id="rId28"/>
    <p:sldId id="266" r:id="rId29"/>
    <p:sldId id="286" r:id="rId30"/>
    <p:sldId id="285" r:id="rId31"/>
    <p:sldId id="330" r:id="rId32"/>
    <p:sldId id="345" r:id="rId33"/>
    <p:sldId id="267" r:id="rId34"/>
    <p:sldId id="354" r:id="rId35"/>
    <p:sldId id="313" r:id="rId36"/>
    <p:sldId id="314" r:id="rId37"/>
    <p:sldId id="315" r:id="rId38"/>
    <p:sldId id="344" r:id="rId39"/>
    <p:sldId id="317" r:id="rId40"/>
    <p:sldId id="334" r:id="rId41"/>
    <p:sldId id="274" r:id="rId42"/>
    <p:sldId id="333" r:id="rId43"/>
    <p:sldId id="358" r:id="rId4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BD14E0-DBB5-479C-BC3A-A6E4166D4562}">
          <p14:sldIdLst>
            <p14:sldId id="259"/>
            <p14:sldId id="258"/>
            <p14:sldId id="335"/>
            <p14:sldId id="261"/>
            <p14:sldId id="276"/>
            <p14:sldId id="302"/>
            <p14:sldId id="262"/>
            <p14:sldId id="288"/>
            <p14:sldId id="303"/>
            <p14:sldId id="304"/>
            <p14:sldId id="305"/>
            <p14:sldId id="265"/>
            <p14:sldId id="331"/>
            <p14:sldId id="256"/>
          </p14:sldIdLst>
        </p14:section>
        <p14:section name="Default Section" id="{B5C91B83-0D1D-4FF3-812A-9A1EDC62F877}">
          <p14:sldIdLst>
            <p14:sldId id="348"/>
            <p14:sldId id="349"/>
            <p14:sldId id="350"/>
            <p14:sldId id="351"/>
            <p14:sldId id="320"/>
            <p14:sldId id="336"/>
            <p14:sldId id="323"/>
            <p14:sldId id="325"/>
            <p14:sldId id="339"/>
            <p14:sldId id="327"/>
            <p14:sldId id="326"/>
            <p14:sldId id="329"/>
            <p14:sldId id="343"/>
            <p14:sldId id="266"/>
            <p14:sldId id="286"/>
            <p14:sldId id="285"/>
            <p14:sldId id="330"/>
            <p14:sldId id="345"/>
            <p14:sldId id="267"/>
          </p14:sldIdLst>
        </p14:section>
        <p14:section name="Default Section" id="{79501D2D-6408-453C-97D5-87FA66420B2F}">
          <p14:sldIdLst>
            <p14:sldId id="354"/>
            <p14:sldId id="313"/>
            <p14:sldId id="314"/>
            <p14:sldId id="315"/>
            <p14:sldId id="344"/>
            <p14:sldId id="317"/>
            <p14:sldId id="334"/>
            <p14:sldId id="274"/>
            <p14:sldId id="333"/>
            <p14:sldId id="3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Estilo Médio 3 - Destaqu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6" autoAdjust="0"/>
    <p:restoredTop sz="63841" autoAdjust="0"/>
  </p:normalViewPr>
  <p:slideViewPr>
    <p:cSldViewPr snapToGrid="0">
      <p:cViewPr varScale="1">
        <p:scale>
          <a:sx n="40" d="100"/>
          <a:sy n="40" d="100"/>
        </p:scale>
        <p:origin x="15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0157C-E77C-4242-A02F-3E3AB3F114C2}" type="datetimeFigureOut">
              <a:rPr lang="pt-PT" smtClean="0"/>
              <a:t>06/04/2019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F005F-9E06-4C9A-A821-18A7FBCD32B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886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Bom dia, nós hoje iremos apresentar o texto 3 que fala sobre os processos de catching-up na zona do euro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F005F-9E06-4C9A-A821-18A7FBCD32B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4705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Quando correlacionadas as variáveis de crescimento do investimento e produto marginal do capital e as variáveis de crescimento do investimento e taxa de lucro, nos diferentes periodos, é evidente que o main driver para o investimento se alterou de um periodo para o outro. 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correlação</a:t>
            </a:r>
            <a:r>
              <a:rPr lang="en-US" dirty="0"/>
              <a:t> entre o </a:t>
            </a:r>
            <a:r>
              <a:rPr lang="en-US" dirty="0" err="1"/>
              <a:t>crescimennto</a:t>
            </a:r>
            <a:r>
              <a:rPr lang="en-US" dirty="0"/>
              <a:t> do capital e o </a:t>
            </a:r>
            <a:r>
              <a:rPr lang="en-US" dirty="0" err="1"/>
              <a:t>produto</a:t>
            </a:r>
            <a:r>
              <a:rPr lang="en-US" dirty="0"/>
              <a:t> marginal do capital, antes e </a:t>
            </a:r>
            <a:r>
              <a:rPr lang="en-US" dirty="0" err="1"/>
              <a:t>após</a:t>
            </a:r>
            <a:r>
              <a:rPr lang="en-US" dirty="0"/>
              <a:t> a </a:t>
            </a:r>
            <a:r>
              <a:rPr lang="en-US" dirty="0" err="1"/>
              <a:t>adoção</a:t>
            </a:r>
            <a:r>
              <a:rPr lang="en-US" dirty="0"/>
              <a:t> do euro, </a:t>
            </a:r>
            <a:r>
              <a:rPr lang="en-US" dirty="0" err="1"/>
              <a:t>diminuiu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quase</a:t>
            </a:r>
            <a:r>
              <a:rPr lang="en-US" dirty="0"/>
              <a:t> 60% </a:t>
            </a:r>
            <a:r>
              <a:rPr lang="en-US" dirty="0" err="1"/>
              <a:t>enquanto</a:t>
            </a:r>
            <a:r>
              <a:rPr lang="en-US" dirty="0"/>
              <a:t> que a </a:t>
            </a:r>
            <a:r>
              <a:rPr lang="en-US" dirty="0" err="1"/>
              <a:t>correlação</a:t>
            </a:r>
            <a:r>
              <a:rPr lang="en-US" dirty="0"/>
              <a:t> entre o </a:t>
            </a:r>
            <a:r>
              <a:rPr lang="en-US" dirty="0" err="1"/>
              <a:t>crescimento</a:t>
            </a:r>
            <a:r>
              <a:rPr lang="en-US" dirty="0"/>
              <a:t> do capital e a taxa de </a:t>
            </a:r>
            <a:r>
              <a:rPr lang="en-US" dirty="0" err="1"/>
              <a:t>lucro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do que </a:t>
            </a:r>
            <a:r>
              <a:rPr lang="en-US" dirty="0" err="1"/>
              <a:t>duplicou</a:t>
            </a:r>
            <a:r>
              <a:rPr lang="en-US" dirty="0"/>
              <a:t>.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, no </a:t>
            </a:r>
            <a:r>
              <a:rPr lang="en-US" dirty="0" err="1"/>
              <a:t>primeiro</a:t>
            </a:r>
            <a:r>
              <a:rPr lang="en-US" dirty="0"/>
              <a:t> period as </a:t>
            </a:r>
            <a:r>
              <a:rPr lang="en-US" dirty="0" err="1"/>
              <a:t>decisões</a:t>
            </a:r>
            <a:r>
              <a:rPr lang="en-US" dirty="0"/>
              <a:t> de </a:t>
            </a:r>
            <a:r>
              <a:rPr lang="en-US" dirty="0" err="1"/>
              <a:t>investimento</a:t>
            </a:r>
            <a:r>
              <a:rPr lang="en-US" dirty="0"/>
              <a:t> </a:t>
            </a:r>
            <a:r>
              <a:rPr lang="en-US" dirty="0" err="1"/>
              <a:t>eram</a:t>
            </a:r>
            <a:r>
              <a:rPr lang="en-US" dirty="0"/>
              <a:t> </a:t>
            </a:r>
            <a:r>
              <a:rPr lang="en-US" dirty="0" err="1"/>
              <a:t>fundamenalmente</a:t>
            </a:r>
            <a:r>
              <a:rPr lang="en-US" dirty="0"/>
              <a:t> </a:t>
            </a:r>
            <a:r>
              <a:rPr lang="en-US" dirty="0" err="1"/>
              <a:t>motivadas</a:t>
            </a:r>
            <a:r>
              <a:rPr lang="en-US" dirty="0"/>
              <a:t> por um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produto</a:t>
            </a:r>
            <a:r>
              <a:rPr lang="en-US" dirty="0"/>
              <a:t> marginal de capital </a:t>
            </a:r>
            <a:r>
              <a:rPr lang="en-US" dirty="0" err="1"/>
              <a:t>enquanto</a:t>
            </a:r>
            <a:r>
              <a:rPr lang="en-US" dirty="0"/>
              <a:t> que </a:t>
            </a:r>
            <a:r>
              <a:rPr lang="en-US" dirty="0" err="1"/>
              <a:t>após</a:t>
            </a:r>
            <a:r>
              <a:rPr lang="en-US" dirty="0"/>
              <a:t>, o driver </a:t>
            </a:r>
            <a:r>
              <a:rPr lang="en-US" dirty="0" err="1"/>
              <a:t>passou</a:t>
            </a:r>
            <a:r>
              <a:rPr lang="en-US" dirty="0"/>
              <a:t> a ser a taxa de </a:t>
            </a:r>
            <a:r>
              <a:rPr lang="en-US" dirty="0" err="1"/>
              <a:t>lucro</a:t>
            </a:r>
            <a:endParaRPr lang="pt-PT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F005F-9E06-4C9A-A821-18A7FBCD32B8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5070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Se olharmos para o setor dos serviços, este tinha uma produtividade marginal de capital mais elevada do que nas outras indústrias, o que explica o porquê de este ter recebido mais investimentos, como foi referido pelo colega José. </a:t>
            </a:r>
            <a:endParaRPr lang="en-US" dirty="0"/>
          </a:p>
          <a:p>
            <a:r>
              <a:rPr lang="en-US" dirty="0"/>
              <a:t>Inclusive,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certos</a:t>
            </a:r>
            <a:r>
              <a:rPr lang="en-US" dirty="0"/>
              <a:t> sub-</a:t>
            </a:r>
            <a:r>
              <a:rPr lang="en-US" dirty="0" err="1"/>
              <a:t>sectores</a:t>
            </a:r>
            <a:r>
              <a:rPr lang="en-US" dirty="0"/>
              <a:t> dos </a:t>
            </a:r>
            <a:r>
              <a:rPr lang="en-US" dirty="0" err="1"/>
              <a:t>serviços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o da </a:t>
            </a:r>
            <a:r>
              <a:rPr lang="en-US" dirty="0" err="1"/>
              <a:t>construção</a:t>
            </a:r>
            <a:r>
              <a:rPr lang="en-US" dirty="0"/>
              <a:t>, </a:t>
            </a:r>
            <a:r>
              <a:rPr lang="en-US" dirty="0" err="1"/>
              <a:t>transporte</a:t>
            </a:r>
            <a:r>
              <a:rPr lang="en-US" dirty="0"/>
              <a:t> e </a:t>
            </a:r>
            <a:r>
              <a:rPr lang="en-US" dirty="0" err="1"/>
              <a:t>armazenamento</a:t>
            </a:r>
            <a:r>
              <a:rPr lang="en-US" dirty="0"/>
              <a:t>, </a:t>
            </a:r>
            <a:r>
              <a:rPr lang="en-US" dirty="0" err="1"/>
              <a:t>onde</a:t>
            </a:r>
            <a:r>
              <a:rPr lang="en-US" dirty="0"/>
              <a:t> a taxa de </a:t>
            </a:r>
            <a:r>
              <a:rPr lang="en-US" dirty="0" err="1"/>
              <a:t>lucro</a:t>
            </a:r>
            <a:r>
              <a:rPr lang="en-US" dirty="0"/>
              <a:t> era </a:t>
            </a:r>
            <a:r>
              <a:rPr lang="en-US" dirty="0" err="1"/>
              <a:t>negativamente</a:t>
            </a:r>
            <a:r>
              <a:rPr lang="en-US" dirty="0"/>
              <a:t> </a:t>
            </a:r>
            <a:r>
              <a:rPr lang="en-US" dirty="0" err="1"/>
              <a:t>correlacionada</a:t>
            </a:r>
            <a:r>
              <a:rPr lang="en-US" dirty="0"/>
              <a:t> com o </a:t>
            </a:r>
            <a:r>
              <a:rPr lang="en-US" dirty="0" err="1"/>
              <a:t>fluxo</a:t>
            </a:r>
            <a:r>
              <a:rPr lang="en-US" dirty="0"/>
              <a:t> de capital, o </a:t>
            </a:r>
            <a:r>
              <a:rPr lang="en-US" dirty="0" err="1"/>
              <a:t>investimento</a:t>
            </a:r>
            <a:r>
              <a:rPr lang="en-US" dirty="0"/>
              <a:t> </a:t>
            </a:r>
            <a:r>
              <a:rPr lang="en-US" dirty="0" err="1"/>
              <a:t>persistia</a:t>
            </a:r>
            <a:r>
              <a:rPr lang="en-US" dirty="0"/>
              <a:t>, </a:t>
            </a:r>
            <a:r>
              <a:rPr lang="en-US" dirty="0" err="1"/>
              <a:t>confirmando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a </a:t>
            </a:r>
            <a:r>
              <a:rPr lang="en-US" dirty="0" err="1"/>
              <a:t>hipótese</a:t>
            </a:r>
            <a:r>
              <a:rPr lang="en-US" dirty="0"/>
              <a:t> de que </a:t>
            </a:r>
            <a:r>
              <a:rPr lang="en-US" dirty="0" err="1"/>
              <a:t>inicialmente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drivers </a:t>
            </a:r>
            <a:r>
              <a:rPr lang="en-US" dirty="0" err="1"/>
              <a:t>eram</a:t>
            </a:r>
            <a:r>
              <a:rPr lang="en-US" dirty="0"/>
              <a:t> a </a:t>
            </a:r>
            <a:r>
              <a:rPr lang="en-US" dirty="0" err="1"/>
              <a:t>produtividade</a:t>
            </a:r>
            <a:r>
              <a:rPr lang="en-US" dirty="0"/>
              <a:t> marginal do capital e </a:t>
            </a:r>
            <a:r>
              <a:rPr lang="en-US" dirty="0" err="1"/>
              <a:t>não</a:t>
            </a:r>
            <a:r>
              <a:rPr lang="en-US" dirty="0"/>
              <a:t> a taxa de </a:t>
            </a:r>
            <a:r>
              <a:rPr lang="en-US" dirty="0" err="1"/>
              <a:t>lucro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F005F-9E06-4C9A-A821-18A7FBCD32B8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6440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entanto, isto não durou mas vez que, no periodo a seguir, de 2001 a 2007, por exemplo na industria de retalho e na venda por atacado o produto marginnal do capital tornou-se negativamente correlacionado com o fluxo de investimentos e enquanto que a taxa de lucro se tornou positivamente corrrelacionada com o investimento. E sendo que o volume de investimentos não diminuiu, o comportamento aqui também coincide com a hipótese de alteração do driver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F005F-9E06-4C9A-A821-18A7FBCD32B8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9836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Ou seja, houve efetivamente uma mudança nos drivers das decisões de investimento, devido ao decréscimo de um e ao aumento de outro ao longo do tempo.</a:t>
            </a:r>
          </a:p>
          <a:p>
            <a:endParaRPr lang="pt-PT" dirty="0"/>
          </a:p>
          <a:p>
            <a:r>
              <a:rPr lang="pt-PT" dirty="0"/>
              <a:t>A produtividade marginal do capital estava em decréscimo nas economias em recuperação nos anos precedentes à crise. Isto foi derivado de uma diminuição do return on capital e ainda principalmente devido à baixa performance do TFP.</a:t>
            </a:r>
          </a:p>
          <a:p>
            <a:endParaRPr lang="pt-PT" dirty="0"/>
          </a:p>
          <a:p>
            <a:r>
              <a:rPr lang="pt-PT" dirty="0"/>
              <a:t>Ou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F005F-9E06-4C9A-A821-18A7FBCD32B8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2987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 em contrapartida, a margem de lucro entre 1995 e 2007 tem vindo a aumentar o que permitiu que o capital compensation permanecesse alto ao longo dos tempos. Ou seja, não houve uma quebra de fluxo em termos de capital.</a:t>
            </a:r>
          </a:p>
          <a:p>
            <a:endParaRPr lang="pt-PT" dirty="0"/>
          </a:p>
          <a:p>
            <a:r>
              <a:rPr lang="pt-PT" dirty="0"/>
              <a:t>No entanto, estes dois fatores costumam estar normalmente associados e com comportamentos semelhantes. Ou seja, se eu estivesse a decrescer, seria de esperar que o outro também o fizesse. No entanto, tal não aconteceu. E graças à combinação de um poder monopolistico com uma procura em rápido crescimento. Ainda para mais, o processo de integração dos mercados que se encontrava em curso, impossibilitava a fácil entrada e saída de empresas no mercado o que limitava comportamentos como os de rent-seeking.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F005F-9E06-4C9A-A821-18A7FBCD32B8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20429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F005F-9E06-4C9A-A821-18A7FBCD32B8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9691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F005F-9E06-4C9A-A821-18A7FBCD32B8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0919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F005F-9E06-4C9A-A821-18A7FBCD32B8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2560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TIT: Impostos indiretos líquidos totais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YOY: compara uma estatística de um período com o mesmo período do ano anterior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dirty="0"/>
              <a:t>Year over Year</a:t>
            </a:r>
          </a:p>
          <a:p>
            <a:pPr marL="457188" lvl="1" indent="0">
              <a:buFont typeface="Arial" panose="020B0604020202020204" pitchFamily="34" charset="0"/>
              <a:buNone/>
            </a:pPr>
            <a:r>
              <a:rPr lang="en-US" dirty="0"/>
              <a:t>	</a:t>
            </a:r>
            <a:r>
              <a:rPr lang="en-US" dirty="0" err="1"/>
              <a:t>Elimina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efeitos</a:t>
            </a:r>
            <a:r>
              <a:rPr lang="en-US" dirty="0"/>
              <a:t> das </a:t>
            </a:r>
            <a:r>
              <a:rPr lang="en-US" dirty="0" err="1"/>
              <a:t>estações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grafico mostra algumas </a:t>
            </a:r>
            <a:r>
              <a:rPr lang="pt-BR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razoes para ter </a:t>
            </a:r>
            <a:r>
              <a:rPr lang="pt-BR" sz="1200" b="1" i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Optimismo a médio prazo:</a:t>
            </a:r>
          </a:p>
          <a:p>
            <a:r>
              <a:rPr lang="pt-BR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Processos de convergencia na área do euro</a:t>
            </a:r>
          </a:p>
          <a:p>
            <a:r>
              <a:rPr lang="pt-BR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pt-BR" sz="1200" b="1" i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produtividade do trabalho esta a aumentar lentamente</a:t>
            </a:r>
          </a:p>
          <a:p>
            <a:r>
              <a:rPr lang="pt-BR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Em alguns paises isso se deve ao </a:t>
            </a:r>
            <a:r>
              <a:rPr lang="pt-BR" sz="1200" b="1" i="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 dos despedimentos:</a:t>
            </a:r>
            <a:r>
              <a:rPr lang="pt-BR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gera destruição do trabalho</a:t>
            </a:r>
            <a:endParaRPr lang="pt-BR" sz="1200" b="1" i="0" u="sng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</a:p>
          <a:p>
            <a:endParaRPr lang="pt-BR" sz="1200" b="0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15D5-FC73-4BC8-9CB3-17EC3ED6F4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04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Assitencia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a troika=??</a:t>
            </a:r>
          </a:p>
          <a:p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da EU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resposta</a:t>
            </a:r>
            <a:r>
              <a:rPr lang="en-US" dirty="0"/>
              <a:t> a </a:t>
            </a:r>
            <a:r>
              <a:rPr lang="en-US" dirty="0" err="1"/>
              <a:t>crise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15D5-FC73-4BC8-9CB3-17EC3ED6F40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8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zona o Euro, formalmente conhecida como área do euro é uma união monetária, ou seja, é uma zona na qual existe um mercado comum dotado de uma moeda única.</a:t>
            </a:r>
          </a:p>
          <a:p>
            <a:endParaRPr lang="pt-PT" dirty="0"/>
          </a:p>
          <a:p>
            <a:r>
              <a:rPr lang="pt-PT" dirty="0"/>
              <a:t>Em 1999, após a introdução do Euro como moeda escritual, a zona foi fundada e era consitituida por 11 dos 15 paises da União Europeia. E os países são os que se vêm no mapa à direita.</a:t>
            </a:r>
          </a:p>
          <a:p>
            <a:endParaRPr lang="pt-PT" dirty="0"/>
          </a:p>
          <a:p>
            <a:r>
              <a:rPr lang="pt-PT" dirty="0"/>
              <a:t>Um dos beneficios da criação desta área, seria o catch-up effect u teoria da convergencia que espécula que as economias menos desenvolvidas cresçam mais rapidamente do que economias mais desenvolvidas, fazendo com que eventualmente, converjam em termos de rendimento per capita.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F005F-9E06-4C9A-A821-18A7FBCD32B8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452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Ja </a:t>
            </a:r>
            <a:r>
              <a:rPr lang="en-US" dirty="0" err="1"/>
              <a:t>huvo</a:t>
            </a:r>
            <a:r>
              <a:rPr lang="en-US" dirty="0"/>
              <a:t> </a:t>
            </a:r>
            <a:r>
              <a:rPr lang="en-US" dirty="0" err="1"/>
              <a:t>progresso</a:t>
            </a:r>
            <a:r>
              <a:rPr lang="en-US" dirty="0"/>
              <a:t>: </a:t>
            </a:r>
            <a:r>
              <a:rPr lang="en-US" dirty="0" err="1"/>
              <a:t>atraves</a:t>
            </a:r>
            <a:r>
              <a:rPr lang="en-US" dirty="0"/>
              <a:t> de </a:t>
            </a:r>
            <a:r>
              <a:rPr lang="en-US" dirty="0" err="1"/>
              <a:t>emendas</a:t>
            </a:r>
            <a:r>
              <a:rPr lang="en-US" dirty="0"/>
              <a:t> que </a:t>
            </a:r>
            <a:r>
              <a:rPr lang="en-US" dirty="0" err="1"/>
              <a:t>tinham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eobjetivos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setores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transacionaveis</a:t>
            </a:r>
            <a:r>
              <a:rPr lang="en-US" dirty="0"/>
              <a:t>: </a:t>
            </a:r>
            <a:r>
              <a:rPr lang="en-US" dirty="0" err="1"/>
              <a:t>industria</a:t>
            </a:r>
            <a:r>
              <a:rPr lang="en-US" dirty="0"/>
              <a:t> de </a:t>
            </a:r>
            <a:r>
              <a:rPr lang="en-US" dirty="0" err="1"/>
              <a:t>distribuição</a:t>
            </a:r>
            <a:r>
              <a:rPr lang="en-US" dirty="0"/>
              <a:t>, </a:t>
            </a:r>
            <a:r>
              <a:rPr lang="en-US" dirty="0" err="1"/>
              <a:t>contrução</a:t>
            </a:r>
            <a:r>
              <a:rPr lang="en-US" dirty="0"/>
              <a:t> e </a:t>
            </a:r>
            <a:r>
              <a:rPr lang="en-US" dirty="0" err="1"/>
              <a:t>atividades</a:t>
            </a:r>
            <a:r>
              <a:rPr lang="en-US" dirty="0"/>
              <a:t> de bens </a:t>
            </a:r>
            <a:r>
              <a:rPr lang="en-US" dirty="0" err="1"/>
              <a:t>imoveis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aprovadas</a:t>
            </a:r>
            <a:r>
              <a:rPr lang="en-US" dirty="0"/>
              <a:t> para …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Industria</a:t>
            </a:r>
            <a:r>
              <a:rPr lang="en-US" dirty="0"/>
              <a:t> de rede: </a:t>
            </a:r>
            <a:r>
              <a:rPr lang="en-US" dirty="0" err="1"/>
              <a:t>nomeadamente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e </a:t>
            </a:r>
            <a:r>
              <a:rPr lang="en-US" dirty="0" err="1"/>
              <a:t>transporte</a:t>
            </a:r>
            <a:r>
              <a:rPr lang="en-US" dirty="0"/>
              <a:t>, mas </a:t>
            </a:r>
            <a:r>
              <a:rPr lang="en-US" dirty="0" err="1"/>
              <a:t>tambem</a:t>
            </a:r>
            <a:r>
              <a:rPr lang="en-US" dirty="0"/>
              <a:t> </a:t>
            </a:r>
            <a:r>
              <a:rPr lang="en-US" dirty="0" err="1"/>
              <a:t>telecomunicações</a:t>
            </a:r>
            <a:r>
              <a:rPr lang="en-US" dirty="0"/>
              <a:t>… </a:t>
            </a:r>
            <a:r>
              <a:rPr lang="en-US" dirty="0" err="1"/>
              <a:t>atraves</a:t>
            </a:r>
            <a:r>
              <a:rPr lang="en-US" dirty="0"/>
              <a:t> da </a:t>
            </a:r>
            <a:r>
              <a:rPr lang="en-US" dirty="0" err="1"/>
              <a:t>liberalização</a:t>
            </a:r>
            <a:r>
              <a:rPr lang="en-US" dirty="0"/>
              <a:t>… </a:t>
            </a:r>
          </a:p>
          <a:p>
            <a:pPr marL="0" indent="0">
              <a:buNone/>
            </a:pPr>
            <a:r>
              <a:rPr lang="en-US" dirty="0"/>
              <a:t> 	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poderes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reforçados</a:t>
            </a:r>
            <a:r>
              <a:rPr lang="en-US" dirty="0"/>
              <a:t> e tornados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indepentes</a:t>
            </a:r>
            <a:r>
              <a:rPr lang="en-US" dirty="0"/>
              <a:t>: para </a:t>
            </a:r>
            <a:r>
              <a:rPr lang="en-US" dirty="0" err="1"/>
              <a:t>asegurar</a:t>
            </a:r>
            <a:r>
              <a:rPr lang="en-US" dirty="0"/>
              <a:t> a </a:t>
            </a:r>
            <a:r>
              <a:rPr lang="en-US" dirty="0" err="1"/>
              <a:t>criação</a:t>
            </a:r>
            <a:r>
              <a:rPr lang="en-US" dirty="0"/>
              <a:t> das </a:t>
            </a:r>
            <a:r>
              <a:rPr lang="en-US" dirty="0" err="1"/>
              <a:t>estruturas</a:t>
            </a:r>
            <a:r>
              <a:rPr lang="en-US" dirty="0"/>
              <a:t> </a:t>
            </a:r>
            <a:r>
              <a:rPr lang="en-US" dirty="0" err="1"/>
              <a:t>necesarias</a:t>
            </a:r>
            <a:r>
              <a:rPr lang="en-US" dirty="0"/>
              <a:t> para a </a:t>
            </a:r>
            <a:r>
              <a:rPr lang="en-US" dirty="0" err="1"/>
              <a:t>integração</a:t>
            </a:r>
            <a:r>
              <a:rPr lang="en-US" dirty="0"/>
              <a:t> dos </a:t>
            </a:r>
            <a:r>
              <a:rPr lang="en-US" dirty="0" err="1"/>
              <a:t>mercados</a:t>
            </a:r>
            <a:r>
              <a:rPr lang="en-US" dirty="0"/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15D5-FC73-4BC8-9CB3-17EC3ED6F40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90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Uma </a:t>
            </a:r>
            <a:r>
              <a:rPr lang="en-US" dirty="0" err="1"/>
              <a:t>vez</a:t>
            </a:r>
            <a:r>
              <a:rPr lang="en-US" dirty="0"/>
              <a:t> </a:t>
            </a:r>
            <a:r>
              <a:rPr lang="en-US" dirty="0" err="1"/>
              <a:t>implementadas</a:t>
            </a:r>
            <a:r>
              <a:rPr lang="en-US" dirty="0"/>
              <a:t> as </a:t>
            </a:r>
            <a:r>
              <a:rPr lang="en-US" dirty="0" err="1"/>
              <a:t>reformas</a:t>
            </a:r>
            <a:r>
              <a:rPr lang="en-US" dirty="0"/>
              <a:t> …</a:t>
            </a:r>
          </a:p>
          <a:p>
            <a:r>
              <a:rPr lang="en-US" dirty="0"/>
              <a:t>Na zona euro no </a:t>
            </a:r>
            <a:r>
              <a:rPr lang="en-US" dirty="0" err="1"/>
              <a:t>diz</a:t>
            </a:r>
            <a:r>
              <a:rPr lang="en-US" dirty="0"/>
              <a:t> </a:t>
            </a:r>
            <a:r>
              <a:rPr lang="en-US" dirty="0" err="1"/>
              <a:t>respeito</a:t>
            </a:r>
            <a:r>
              <a:rPr lang="en-US" dirty="0"/>
              <a:t> a </a:t>
            </a:r>
            <a:r>
              <a:rPr lang="en-US" dirty="0" err="1"/>
              <a:t>eficiciencia</a:t>
            </a:r>
            <a:r>
              <a:rPr lang="en-US" dirty="0"/>
              <a:t> da </a:t>
            </a:r>
            <a:r>
              <a:rPr lang="en-US" dirty="0" err="1"/>
              <a:t>alicação</a:t>
            </a:r>
            <a:r>
              <a:rPr lang="en-US" dirty="0"/>
              <a:t> do capital…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15D5-FC73-4BC8-9CB3-17EC3ED6F40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03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	</a:t>
            </a:r>
            <a:r>
              <a:rPr lang="pt-PT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Indicador</a:t>
            </a:r>
            <a:r>
              <a:rPr lang="pt-PT" sz="1200" b="1" i="0" u="sng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capacidade de resposta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 um indicador que mede a proporção das recomendações de políticas formuladas na última edição da publicação </a:t>
            </a:r>
            <a:r>
              <a:rPr lang="pt-PT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Going</a:t>
            </a:r>
            <a:r>
              <a:rPr lang="pt-PT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pt-PT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Growth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aplicadas pelo país.</a:t>
            </a:r>
          </a:p>
          <a:p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Adjunted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difficulty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undertake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reforms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Adjustado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pt-PT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dificultades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realizar as reformas</a:t>
            </a:r>
          </a:p>
          <a:p>
            <a:endParaRPr lang="pt-PT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Averiguar que </a:t>
            </a:r>
            <a:r>
              <a:rPr lang="pt-PT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F005F-9E06-4C9A-A821-18A7FBCD32B8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159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F005F-9E06-4C9A-A821-18A7FBCD32B8}" type="slidenum">
              <a:rPr lang="pt-PT" smtClean="0"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4544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Serviço</a:t>
            </a:r>
            <a:r>
              <a:rPr lang="en-US" dirty="0"/>
              <a:t> de capital: input de capital </a:t>
            </a:r>
            <a:r>
              <a:rPr lang="en-US" dirty="0" err="1"/>
              <a:t>empregue</a:t>
            </a:r>
            <a:r>
              <a:rPr lang="en-US" dirty="0"/>
              <a:t> no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produtivo</a:t>
            </a:r>
            <a:endParaRPr lang="en-US" dirty="0"/>
          </a:p>
          <a:p>
            <a:r>
              <a:rPr lang="en-US" dirty="0"/>
              <a:t>Taxa de </a:t>
            </a:r>
            <a:r>
              <a:rPr lang="en-US" dirty="0" err="1"/>
              <a:t>crescimento</a:t>
            </a:r>
            <a:r>
              <a:rPr lang="en-US" dirty="0"/>
              <a:t> </a:t>
            </a:r>
            <a:r>
              <a:rPr lang="en-US" dirty="0" err="1"/>
              <a:t>representa</a:t>
            </a:r>
            <a:r>
              <a:rPr lang="en-US" dirty="0"/>
              <a:t> o </a:t>
            </a:r>
            <a:r>
              <a:rPr lang="en-US" dirty="0" err="1"/>
              <a:t>crescimento</a:t>
            </a:r>
            <a:r>
              <a:rPr lang="en-US" dirty="0"/>
              <a:t> de capital </a:t>
            </a:r>
            <a:r>
              <a:rPr lang="en-US" dirty="0" err="1"/>
              <a:t>aplicado</a:t>
            </a:r>
            <a:r>
              <a:rPr lang="en-US" dirty="0"/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15D5-FC73-4BC8-9CB3-17EC3ED6F4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8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Grafico</a:t>
            </a:r>
            <a:r>
              <a:rPr lang="en-US" dirty="0"/>
              <a:t> I.7:</a:t>
            </a:r>
            <a:r>
              <a:rPr lang="en-US" baseline="0" dirty="0"/>
              <a:t> </a:t>
            </a:r>
            <a:r>
              <a:rPr lang="en-US" baseline="0" dirty="0" err="1"/>
              <a:t>mostra</a:t>
            </a:r>
            <a:r>
              <a:rPr lang="en-US" baseline="0" dirty="0"/>
              <a:t> as </a:t>
            </a:r>
            <a:r>
              <a:rPr lang="en-US" b="1" baseline="0" dirty="0" err="1"/>
              <a:t>parcelas</a:t>
            </a:r>
            <a:r>
              <a:rPr lang="en-US" b="1" baseline="0" dirty="0"/>
              <a:t> do </a:t>
            </a:r>
            <a:r>
              <a:rPr lang="en-US" b="1" baseline="0" dirty="0" err="1"/>
              <a:t>crescimento</a:t>
            </a:r>
            <a:r>
              <a:rPr lang="en-US" b="1" baseline="0" dirty="0"/>
              <a:t> </a:t>
            </a:r>
            <a:r>
              <a:rPr lang="en-US" b="1" baseline="0" dirty="0" err="1"/>
              <a:t>medio</a:t>
            </a:r>
            <a:r>
              <a:rPr lang="en-US" b="1" baseline="0" dirty="0"/>
              <a:t> </a:t>
            </a:r>
            <a:r>
              <a:rPr lang="en-US" b="1" baseline="0" dirty="0" err="1"/>
              <a:t>anual</a:t>
            </a:r>
            <a:r>
              <a:rPr lang="en-US" b="1" baseline="0" dirty="0"/>
              <a:t> do capital </a:t>
            </a:r>
            <a:r>
              <a:rPr lang="en-US" baseline="0" dirty="0"/>
              <a:t>(</a:t>
            </a:r>
            <a:r>
              <a:rPr lang="en-US" baseline="0" dirty="0" err="1"/>
              <a:t>anos</a:t>
            </a:r>
            <a:r>
              <a:rPr lang="en-US" baseline="0" dirty="0"/>
              <a:t> pre-</a:t>
            </a:r>
            <a:r>
              <a:rPr lang="en-US" baseline="0" dirty="0" err="1"/>
              <a:t>crise</a:t>
            </a:r>
            <a:r>
              <a:rPr lang="en-US" baseline="0" dirty="0"/>
              <a:t>) e a </a:t>
            </a:r>
            <a:r>
              <a:rPr lang="en-US" b="1" baseline="0" dirty="0" err="1"/>
              <a:t>contribuiçao</a:t>
            </a:r>
            <a:r>
              <a:rPr lang="en-US" b="1" baseline="0" dirty="0"/>
              <a:t> de </a:t>
            </a:r>
            <a:r>
              <a:rPr lang="en-US" b="1" baseline="0" dirty="0" err="1"/>
              <a:t>cada</a:t>
            </a:r>
            <a:r>
              <a:rPr lang="en-US" b="1" baseline="0" dirty="0"/>
              <a:t> </a:t>
            </a:r>
            <a:r>
              <a:rPr lang="en-US" b="1" baseline="0" dirty="0" err="1"/>
              <a:t>setor</a:t>
            </a:r>
            <a:r>
              <a:rPr lang="en-US" b="1" baseline="0" dirty="0"/>
              <a:t> </a:t>
            </a:r>
            <a:r>
              <a:rPr lang="en-US" baseline="0" dirty="0"/>
              <a:t>para o </a:t>
            </a:r>
            <a:r>
              <a:rPr lang="en-US" baseline="0" dirty="0" err="1"/>
              <a:t>crescimento</a:t>
            </a:r>
            <a:r>
              <a:rPr lang="en-US" baseline="0" dirty="0"/>
              <a:t> do capital</a:t>
            </a:r>
          </a:p>
          <a:p>
            <a:r>
              <a:rPr lang="pt-P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pt-P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o</a:t>
            </a:r>
            <a:r>
              <a:rPr lang="pt-P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contributo  do capital aplicado em cada um dos sectores para o aumento do stock de capital de cada país</a:t>
            </a:r>
            <a:endParaRPr lang="en-US" baseline="0" dirty="0"/>
          </a:p>
          <a:p>
            <a:r>
              <a:rPr lang="pt-PT" b="1" u="sng" dirty="0">
                <a:solidFill>
                  <a:schemeClr val="bg1"/>
                </a:solidFill>
              </a:rPr>
              <a:t>Maior destinatário dos fluxos de capital: </a:t>
            </a:r>
          </a:p>
          <a:p>
            <a:r>
              <a:rPr lang="pt-PT" b="1" dirty="0">
                <a:solidFill>
                  <a:schemeClr val="bg1"/>
                </a:solidFill>
              </a:rPr>
              <a:t>	</a:t>
            </a:r>
            <a:r>
              <a:rPr lang="pt-PT" b="0" dirty="0">
                <a:solidFill>
                  <a:schemeClr val="bg1"/>
                </a:solidFill>
              </a:rPr>
              <a:t>E</a:t>
            </a:r>
            <a:r>
              <a:rPr lang="pt-PT" dirty="0">
                <a:solidFill>
                  <a:schemeClr val="bg1"/>
                </a:solidFill>
              </a:rPr>
              <a:t>m todas as economias pertencentes à Zona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Apresentaram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rendibilidade</a:t>
            </a:r>
            <a:r>
              <a:rPr lang="en-US" dirty="0"/>
              <a:t>,</a:t>
            </a:r>
            <a:r>
              <a:rPr lang="en-US" baseline="0" dirty="0"/>
              <a:t> ja que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apeteciveis</a:t>
            </a:r>
            <a:r>
              <a:rPr lang="en-US" baseline="0" dirty="0"/>
              <a:t> </a:t>
            </a:r>
            <a:r>
              <a:rPr lang="en-US" baseline="0" dirty="0" err="1"/>
              <a:t>investir</a:t>
            </a:r>
            <a:r>
              <a:rPr lang="en-US" baseline="0" dirty="0"/>
              <a:t>  = </a:t>
            </a:r>
            <a:r>
              <a:rPr lang="en-US" baseline="0" dirty="0" err="1"/>
              <a:t>importancia</a:t>
            </a:r>
            <a:r>
              <a:rPr lang="en-US" baseline="0" dirty="0"/>
              <a:t> crescent do </a:t>
            </a:r>
            <a:r>
              <a:rPr lang="en-US" baseline="0" dirty="0" err="1"/>
              <a:t>setor</a:t>
            </a:r>
            <a:r>
              <a:rPr lang="en-US" baseline="0" dirty="0"/>
              <a:t> </a:t>
            </a:r>
            <a:r>
              <a:rPr lang="en-US" baseline="0" dirty="0" err="1"/>
              <a:t>nas</a:t>
            </a:r>
            <a:r>
              <a:rPr lang="en-US" baseline="0" dirty="0"/>
              <a:t> </a:t>
            </a:r>
            <a:r>
              <a:rPr lang="en-US" baseline="0" dirty="0" err="1"/>
              <a:t>economias</a:t>
            </a:r>
            <a:r>
              <a:rPr lang="en-US" baseline="0" dirty="0"/>
              <a:t> </a:t>
            </a:r>
            <a:r>
              <a:rPr lang="en-US" baseline="0" dirty="0" err="1"/>
              <a:t>mais</a:t>
            </a:r>
            <a:r>
              <a:rPr lang="en-US" baseline="0" dirty="0"/>
              <a:t> </a:t>
            </a:r>
            <a:r>
              <a:rPr lang="en-US" baseline="0" dirty="0" err="1"/>
              <a:t>avanzadas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u="sng" dirty="0">
                <a:solidFill>
                  <a:schemeClr val="tx1"/>
                </a:solidFill>
              </a:rPr>
              <a:t>Maior relevancia nas economias emergentes: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u="none" dirty="0">
                <a:solidFill>
                  <a:schemeClr val="tx1"/>
                </a:solidFill>
              </a:rPr>
              <a:t>	Maior</a:t>
            </a:r>
            <a:r>
              <a:rPr lang="pt-BR" b="0" u="none" baseline="0" dirty="0">
                <a:solidFill>
                  <a:schemeClr val="tx1"/>
                </a:solidFill>
              </a:rPr>
              <a:t> </a:t>
            </a:r>
            <a:r>
              <a:rPr lang="pt-BR" b="1" u="none" baseline="0" dirty="0">
                <a:solidFill>
                  <a:schemeClr val="tx1"/>
                </a:solidFill>
              </a:rPr>
              <a:t>peso relativo </a:t>
            </a:r>
            <a:r>
              <a:rPr lang="pt-BR" b="0" u="none" baseline="0" dirty="0">
                <a:solidFill>
                  <a:schemeClr val="tx1"/>
                </a:solidFill>
              </a:rPr>
              <a:t>em constraste com as economias avanzadas</a:t>
            </a:r>
            <a:endParaRPr lang="pt-BR" b="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u="none" dirty="0">
                <a:solidFill>
                  <a:schemeClr val="tx1"/>
                </a:solidFill>
              </a:rPr>
              <a:t>	Exceto</a:t>
            </a:r>
            <a:r>
              <a:rPr lang="pt-BR" b="0" u="none" baseline="0" dirty="0">
                <a:solidFill>
                  <a:schemeClr val="tx1"/>
                </a:solidFill>
              </a:rPr>
              <a:t> no IE: presencia significativa no setor da </a:t>
            </a:r>
            <a:r>
              <a:rPr lang="en-US" baseline="0" dirty="0" err="1"/>
              <a:t>Fabricaçao</a:t>
            </a:r>
            <a:r>
              <a:rPr lang="en-US" baseline="0" dirty="0"/>
              <a:t> </a:t>
            </a:r>
            <a:r>
              <a:rPr lang="en-US" baseline="0" dirty="0" err="1"/>
              <a:t>ou</a:t>
            </a:r>
            <a:r>
              <a:rPr lang="en-US" baseline="0" dirty="0"/>
              <a:t> </a:t>
            </a:r>
            <a:r>
              <a:rPr lang="en-US" baseline="0" dirty="0" err="1"/>
              <a:t>manufactura</a:t>
            </a:r>
            <a:r>
              <a:rPr lang="en-US" baseline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>
              <a:solidFill>
                <a:schemeClr val="bg1"/>
              </a:solidFill>
            </a:endParaRPr>
          </a:p>
          <a:p>
            <a:r>
              <a:rPr lang="pt-PT" b="0" u="none" dirty="0">
                <a:solidFill>
                  <a:schemeClr val="bg1"/>
                </a:solidFill>
              </a:rPr>
              <a:t>Estos</a:t>
            </a:r>
            <a:r>
              <a:rPr lang="pt-PT" b="0" u="none" baseline="0" dirty="0">
                <a:solidFill>
                  <a:schemeClr val="bg1"/>
                </a:solidFill>
              </a:rPr>
              <a:t> setores tem tipicamente </a:t>
            </a:r>
            <a:r>
              <a:rPr lang="pt-PT" b="1" u="sng" dirty="0">
                <a:solidFill>
                  <a:schemeClr val="bg1"/>
                </a:solidFill>
              </a:rPr>
              <a:t>Menores</a:t>
            </a:r>
            <a:r>
              <a:rPr lang="pt-PT" b="1" u="sng" baseline="0" dirty="0">
                <a:solidFill>
                  <a:schemeClr val="bg1"/>
                </a:solidFill>
              </a:rPr>
              <a:t> níveis de produtividade: </a:t>
            </a:r>
          </a:p>
          <a:p>
            <a:r>
              <a:rPr lang="pt-PT" b="0" u="none" baseline="0" dirty="0">
                <a:solidFill>
                  <a:schemeClr val="bg1"/>
                </a:solidFill>
              </a:rPr>
              <a:t>	P</a:t>
            </a:r>
            <a:r>
              <a:rPr lang="pt-PT" dirty="0">
                <a:solidFill>
                  <a:schemeClr val="bg1"/>
                </a:solidFill>
              </a:rPr>
              <a:t>ode comprometer a performance futura das economias em questão</a:t>
            </a:r>
          </a:p>
          <a:p>
            <a:r>
              <a:rPr lang="pt-PT" dirty="0">
                <a:solidFill>
                  <a:schemeClr val="bg1"/>
                </a:solidFill>
              </a:rPr>
              <a:t>	Isto</a:t>
            </a:r>
            <a:r>
              <a:rPr lang="pt-PT" baseline="0" dirty="0">
                <a:solidFill>
                  <a:schemeClr val="bg1"/>
                </a:solidFill>
              </a:rPr>
              <a:t> leva ao fraco desempenho das economias emergentes</a:t>
            </a:r>
            <a:endParaRPr lang="en-US" dirty="0"/>
          </a:p>
          <a:p>
            <a:endParaRPr lang="en-US" dirty="0"/>
          </a:p>
          <a:p>
            <a:r>
              <a:rPr lang="en-US" u="sng" dirty="0"/>
              <a:t>ICT - Producing</a:t>
            </a:r>
            <a:r>
              <a:rPr lang="en-US" u="sng" baseline="0" dirty="0"/>
              <a:t> industries</a:t>
            </a:r>
            <a:r>
              <a:rPr lang="en-US" baseline="0" dirty="0"/>
              <a:t>: </a:t>
            </a:r>
            <a:r>
              <a:rPr lang="en-US" baseline="0" dirty="0" err="1"/>
              <a:t>Industrias</a:t>
            </a:r>
            <a:r>
              <a:rPr lang="en-US" baseline="0" dirty="0"/>
              <a:t> </a:t>
            </a:r>
            <a:r>
              <a:rPr lang="en-US" baseline="0" dirty="0" err="1"/>
              <a:t>producturas</a:t>
            </a:r>
            <a:r>
              <a:rPr lang="en-US" baseline="0" dirty="0"/>
              <a:t> das TICS : </a:t>
            </a:r>
            <a:r>
              <a:rPr lang="en-US" baseline="0" dirty="0" err="1"/>
              <a:t>Tecnologia</a:t>
            </a:r>
            <a:r>
              <a:rPr lang="en-US" baseline="0" dirty="0"/>
              <a:t> da </a:t>
            </a:r>
            <a:r>
              <a:rPr lang="en-US" baseline="0" dirty="0" err="1"/>
              <a:t>informaçao</a:t>
            </a:r>
            <a:r>
              <a:rPr lang="en-US" baseline="0" dirty="0"/>
              <a:t> e </a:t>
            </a:r>
            <a:r>
              <a:rPr lang="en-US" baseline="0" dirty="0" err="1"/>
              <a:t>comunicaçao</a:t>
            </a:r>
            <a:r>
              <a:rPr lang="en-US" baseline="0" dirty="0"/>
              <a:t> </a:t>
            </a:r>
          </a:p>
          <a:p>
            <a:r>
              <a:rPr lang="en-US" u="sng" dirty="0"/>
              <a:t>Manufacturing</a:t>
            </a:r>
            <a:r>
              <a:rPr lang="en-US" u="sng" baseline="0" dirty="0"/>
              <a:t> .  Excl. Electrical and optical </a:t>
            </a:r>
            <a:r>
              <a:rPr lang="en-US" u="sng" baseline="0" dirty="0" err="1"/>
              <a:t>eq</a:t>
            </a:r>
            <a:r>
              <a:rPr lang="en-US" u="sng" baseline="0" dirty="0"/>
              <a:t>: </a:t>
            </a:r>
            <a:r>
              <a:rPr lang="en-US" baseline="0" dirty="0" err="1"/>
              <a:t>Fabricaçao</a:t>
            </a:r>
            <a:r>
              <a:rPr lang="en-US" baseline="0" dirty="0"/>
              <a:t> </a:t>
            </a:r>
            <a:r>
              <a:rPr lang="en-US" baseline="0" dirty="0" err="1"/>
              <a:t>ou</a:t>
            </a:r>
            <a:r>
              <a:rPr lang="en-US" baseline="0" dirty="0"/>
              <a:t> </a:t>
            </a:r>
            <a:r>
              <a:rPr lang="en-US" baseline="0" dirty="0" err="1"/>
              <a:t>manufactura</a:t>
            </a:r>
            <a:r>
              <a:rPr lang="en-US" baseline="0" dirty="0"/>
              <a:t>, </a:t>
            </a:r>
            <a:r>
              <a:rPr lang="en-US" baseline="0" dirty="0" err="1"/>
              <a:t>excluyendo</a:t>
            </a:r>
            <a:r>
              <a:rPr lang="en-US" baseline="0" dirty="0"/>
              <a:t> </a:t>
            </a:r>
            <a:r>
              <a:rPr lang="en-US" baseline="0" dirty="0" err="1"/>
              <a:t>equipamentos</a:t>
            </a:r>
            <a:r>
              <a:rPr lang="en-US" baseline="0" dirty="0"/>
              <a:t> </a:t>
            </a:r>
            <a:r>
              <a:rPr lang="en-US" baseline="0" dirty="0" err="1"/>
              <a:t>electricos</a:t>
            </a:r>
            <a:r>
              <a:rPr lang="en-US" baseline="0" dirty="0"/>
              <a:t> e </a:t>
            </a:r>
            <a:r>
              <a:rPr lang="en-US" baseline="0" dirty="0" err="1"/>
              <a:t>opticos</a:t>
            </a:r>
            <a:endParaRPr lang="en-US" baseline="0" dirty="0"/>
          </a:p>
          <a:p>
            <a:r>
              <a:rPr lang="en-US" u="sng" baseline="0" dirty="0"/>
              <a:t>Financial intermediation and business activities: </a:t>
            </a:r>
            <a:r>
              <a:rPr lang="en-US" dirty="0" err="1"/>
              <a:t>Intermediação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e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atividades</a:t>
            </a:r>
            <a:r>
              <a:rPr lang="en-US" dirty="0"/>
              <a:t> </a:t>
            </a:r>
            <a:r>
              <a:rPr lang="en-US" dirty="0" err="1"/>
              <a:t>empresariais</a:t>
            </a:r>
            <a:endParaRPr lang="en-US" u="sng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15D5-FC73-4BC8-9CB3-17EC3ED6F4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20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baseline="0" dirty="0" err="1"/>
              <a:t>Construçao</a:t>
            </a:r>
            <a:r>
              <a:rPr lang="en-US" b="1" u="sng" baseline="0" dirty="0"/>
              <a:t> e do </a:t>
            </a:r>
            <a:r>
              <a:rPr lang="en-US" b="1" u="sng" baseline="0" dirty="0" err="1"/>
              <a:t>Imobiliario</a:t>
            </a:r>
            <a:r>
              <a:rPr lang="en-US" b="1" u="sng" baseline="0" dirty="0"/>
              <a:t>:</a:t>
            </a:r>
          </a:p>
          <a:p>
            <a:r>
              <a:rPr lang="en-US" b="0" u="none" baseline="0" dirty="0"/>
              <a:t>	</a:t>
            </a:r>
            <a:r>
              <a:rPr lang="en-US" b="0" u="none" baseline="0" dirty="0" err="1"/>
              <a:t>Elevado</a:t>
            </a:r>
            <a:r>
              <a:rPr lang="en-US" b="0" u="none" baseline="0" dirty="0"/>
              <a:t> </a:t>
            </a:r>
            <a:r>
              <a:rPr lang="en-US" b="0" u="none" baseline="0" dirty="0" err="1"/>
              <a:t>desenvolvimento</a:t>
            </a:r>
            <a:r>
              <a:rPr lang="en-US" b="0" u="none" baseline="0" dirty="0"/>
              <a:t> </a:t>
            </a:r>
            <a:r>
              <a:rPr lang="en-US" b="0" u="none" baseline="0" dirty="0" err="1"/>
              <a:t>destas</a:t>
            </a:r>
            <a:r>
              <a:rPr lang="en-US" b="0" u="none" baseline="0" dirty="0"/>
              <a:t> </a:t>
            </a:r>
            <a:r>
              <a:rPr lang="en-US" b="0" u="none" baseline="0" dirty="0" err="1"/>
              <a:t>atividades</a:t>
            </a:r>
            <a:endParaRPr lang="en-US" b="0" u="none" baseline="0" dirty="0"/>
          </a:p>
          <a:p>
            <a:r>
              <a:rPr lang="en-US" b="1" u="sng" baseline="0" dirty="0"/>
              <a:t>Outros </a:t>
            </a:r>
            <a:r>
              <a:rPr lang="en-US" b="1" u="sng" baseline="0" dirty="0" err="1"/>
              <a:t>setores</a:t>
            </a:r>
            <a:r>
              <a:rPr lang="en-US" b="1" u="sng" baseline="0" dirty="0"/>
              <a:t> de </a:t>
            </a:r>
            <a:r>
              <a:rPr lang="en-US" b="1" u="sng" baseline="0" dirty="0" err="1"/>
              <a:t>serviços</a:t>
            </a:r>
            <a:r>
              <a:rPr lang="en-US" b="1" u="sng" baseline="0" dirty="0"/>
              <a:t>:</a:t>
            </a:r>
          </a:p>
          <a:p>
            <a:r>
              <a:rPr lang="en-US" b="0" u="none" baseline="0" dirty="0"/>
              <a:t>	</a:t>
            </a:r>
            <a:r>
              <a:rPr lang="en-US" b="0" u="none" baseline="0" dirty="0" err="1"/>
              <a:t>Industrias</a:t>
            </a:r>
            <a:r>
              <a:rPr lang="en-US" b="0" u="none" baseline="0" dirty="0"/>
              <a:t> de </a:t>
            </a:r>
            <a:r>
              <a:rPr lang="en-US" b="0" u="none" baseline="0" dirty="0" err="1"/>
              <a:t>distribuiçao</a:t>
            </a:r>
            <a:r>
              <a:rPr lang="en-US" b="0" u="none" baseline="0" dirty="0"/>
              <a:t>, </a:t>
            </a:r>
            <a:r>
              <a:rPr lang="en-US" b="0" u="none" baseline="0" dirty="0" err="1"/>
              <a:t>hoteis</a:t>
            </a:r>
            <a:r>
              <a:rPr lang="en-US" b="0" u="none" baseline="0" dirty="0"/>
              <a:t> e restaurants?? </a:t>
            </a:r>
            <a:r>
              <a:rPr lang="en-US" b="0" u="none" baseline="0" dirty="0" err="1"/>
              <a:t>Restauraçao</a:t>
            </a:r>
            <a:r>
              <a:rPr lang="en-US" b="0" u="none" baseline="0" dirty="0"/>
              <a:t> </a:t>
            </a:r>
            <a:r>
              <a:rPr lang="en-US" b="0" u="none" baseline="0" dirty="0" err="1"/>
              <a:t>ou</a:t>
            </a:r>
            <a:r>
              <a:rPr lang="en-US" b="0" u="none" baseline="0" dirty="0"/>
              <a:t> </a:t>
            </a:r>
            <a:r>
              <a:rPr lang="en-US" b="0" u="none" baseline="0" dirty="0" err="1"/>
              <a:t>restaurantes</a:t>
            </a:r>
            <a:r>
              <a:rPr lang="en-US" b="0" u="none" baseline="0" dirty="0"/>
              <a:t>??</a:t>
            </a:r>
          </a:p>
          <a:p>
            <a:r>
              <a:rPr lang="en-US" b="0" u="none" baseline="0" dirty="0"/>
              <a:t>	</a:t>
            </a:r>
            <a:r>
              <a:rPr lang="en-US" b="0" u="none" baseline="0" dirty="0" err="1"/>
              <a:t>Falar</a:t>
            </a:r>
            <a:r>
              <a:rPr lang="en-US" b="0" u="none" baseline="0" dirty="0"/>
              <a:t> do </a:t>
            </a:r>
            <a:r>
              <a:rPr lang="en-US" b="0" u="none" baseline="0" dirty="0" err="1"/>
              <a:t>contraste</a:t>
            </a:r>
            <a:r>
              <a:rPr lang="en-US" b="0" u="none" baseline="0" dirty="0"/>
              <a:t> entre </a:t>
            </a:r>
            <a:r>
              <a:rPr lang="en-US" b="0" u="none" baseline="0" dirty="0" err="1"/>
              <a:t>otros</a:t>
            </a:r>
            <a:r>
              <a:rPr lang="en-US" b="0" u="none" baseline="0" dirty="0"/>
              <a:t> </a:t>
            </a:r>
            <a:r>
              <a:rPr lang="en-US" b="0" u="none" baseline="0" dirty="0" err="1"/>
              <a:t>serviços</a:t>
            </a:r>
            <a:r>
              <a:rPr lang="en-US" b="0" u="none" baseline="0" dirty="0"/>
              <a:t> vs </a:t>
            </a:r>
            <a:r>
              <a:rPr lang="en-US" b="0" u="none" baseline="0" dirty="0" err="1"/>
              <a:t>construçao</a:t>
            </a:r>
            <a:r>
              <a:rPr lang="en-US" b="0" u="none" baseline="0" dirty="0"/>
              <a:t> … ex </a:t>
            </a:r>
            <a:r>
              <a:rPr lang="en-US" b="0" u="none" baseline="0" dirty="0" err="1"/>
              <a:t>caso</a:t>
            </a:r>
            <a:r>
              <a:rPr lang="en-US" b="0" u="none" baseline="0" dirty="0"/>
              <a:t> da </a:t>
            </a:r>
            <a:r>
              <a:rPr lang="en-US" b="0" u="none" baseline="0" dirty="0" err="1"/>
              <a:t>Espanha</a:t>
            </a:r>
            <a:r>
              <a:rPr lang="en-US" b="0" u="none" baseline="0" dirty="0"/>
              <a:t> </a:t>
            </a:r>
            <a:endParaRPr lang="en-US" b="0" u="none" dirty="0"/>
          </a:p>
          <a:p>
            <a:r>
              <a:rPr lang="en-US" b="1" u="sng" dirty="0" err="1"/>
              <a:t>Serviços</a:t>
            </a:r>
            <a:r>
              <a:rPr lang="en-US" b="1" u="sng" baseline="0" dirty="0"/>
              <a:t> </a:t>
            </a:r>
            <a:r>
              <a:rPr lang="en-US" b="1" u="sng" baseline="0" dirty="0" err="1"/>
              <a:t>públicos</a:t>
            </a:r>
            <a:r>
              <a:rPr lang="en-US" b="1" u="sng" dirty="0"/>
              <a:t>: public utilities</a:t>
            </a:r>
          </a:p>
          <a:p>
            <a:r>
              <a:rPr lang="en-US" dirty="0"/>
              <a:t>	A</a:t>
            </a:r>
            <a:r>
              <a:rPr lang="en-US" baseline="0" dirty="0"/>
              <a:t> </a:t>
            </a:r>
            <a:r>
              <a:rPr lang="en-US" baseline="0" dirty="0" err="1"/>
              <a:t>contribuiçao</a:t>
            </a:r>
            <a:r>
              <a:rPr lang="en-US" baseline="0" dirty="0"/>
              <a:t> é </a:t>
            </a:r>
            <a:r>
              <a:rPr lang="en-US" baseline="0" dirty="0" err="1"/>
              <a:t>significativa</a:t>
            </a:r>
            <a:r>
              <a:rPr lang="en-US" baseline="0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economias</a:t>
            </a:r>
            <a:r>
              <a:rPr lang="en-US" dirty="0"/>
              <a:t> </a:t>
            </a:r>
            <a:r>
              <a:rPr lang="en-US" dirty="0" err="1"/>
              <a:t>emergentes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contraste</a:t>
            </a:r>
            <a:r>
              <a:rPr lang="en-US" dirty="0"/>
              <a:t> com as </a:t>
            </a:r>
            <a:r>
              <a:rPr lang="en-US" dirty="0" err="1"/>
              <a:t>economias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avançadas</a:t>
            </a:r>
            <a:r>
              <a:rPr lang="en-US" dirty="0"/>
              <a:t>, </a:t>
            </a:r>
            <a:r>
              <a:rPr lang="en-US" dirty="0" err="1"/>
              <a:t>onde</a:t>
            </a:r>
            <a:r>
              <a:rPr lang="en-US" dirty="0"/>
              <a:t> a </a:t>
            </a:r>
            <a:r>
              <a:rPr lang="en-US" dirty="0" err="1"/>
              <a:t>contribuição</a:t>
            </a:r>
            <a:r>
              <a:rPr lang="en-US" dirty="0"/>
              <a:t> do </a:t>
            </a:r>
            <a:r>
              <a:rPr lang="en-US" dirty="0" err="1"/>
              <a:t>setor</a:t>
            </a:r>
            <a:r>
              <a:rPr lang="en-US" dirty="0"/>
              <a:t> é quasi </a:t>
            </a:r>
            <a:r>
              <a:rPr lang="en-US" dirty="0" err="1"/>
              <a:t>insignificante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15D5-FC73-4BC8-9CB3-17EC3ED6F4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97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Gráfico</a:t>
            </a:r>
            <a:r>
              <a:rPr lang="en-US" baseline="0" dirty="0"/>
              <a:t> </a:t>
            </a:r>
            <a:r>
              <a:rPr lang="en-US" dirty="0"/>
              <a:t>I.9: </a:t>
            </a:r>
            <a:r>
              <a:rPr lang="en-US" dirty="0" err="1"/>
              <a:t>mostra</a:t>
            </a:r>
            <a:r>
              <a:rPr lang="en-US" baseline="0" dirty="0"/>
              <a:t> que </a:t>
            </a:r>
            <a:r>
              <a:rPr lang="en-US" b="1" baseline="0" dirty="0"/>
              <a:t>o </a:t>
            </a:r>
            <a:r>
              <a:rPr lang="en-US" b="1" baseline="0" dirty="0" err="1"/>
              <a:t>investimento</a:t>
            </a:r>
            <a:r>
              <a:rPr lang="en-US" b="1" baseline="0" dirty="0"/>
              <a:t> </a:t>
            </a:r>
            <a:r>
              <a:rPr lang="en-US" baseline="0" dirty="0" err="1"/>
              <a:t>nos</a:t>
            </a:r>
            <a:r>
              <a:rPr lang="en-US" baseline="0" dirty="0"/>
              <a:t> </a:t>
            </a:r>
            <a:r>
              <a:rPr lang="en-US" baseline="0" dirty="0" err="1"/>
              <a:t>setores</a:t>
            </a:r>
            <a:r>
              <a:rPr lang="en-US" baseline="0" dirty="0"/>
              <a:t> de media-</a:t>
            </a:r>
            <a:r>
              <a:rPr lang="en-US" baseline="0" dirty="0" err="1"/>
              <a:t>alta</a:t>
            </a:r>
            <a:r>
              <a:rPr lang="en-US" baseline="0" dirty="0"/>
              <a:t> </a:t>
            </a:r>
            <a:r>
              <a:rPr lang="en-US" baseline="0" dirty="0" err="1"/>
              <a:t>tecnologia</a:t>
            </a:r>
            <a:r>
              <a:rPr lang="en-US" baseline="0" dirty="0"/>
              <a:t> </a:t>
            </a:r>
            <a:r>
              <a:rPr lang="en-US" b="1" baseline="0" dirty="0" err="1"/>
              <a:t>foi</a:t>
            </a:r>
            <a:r>
              <a:rPr lang="en-US" b="1" baseline="0" dirty="0"/>
              <a:t> </a:t>
            </a:r>
            <a:r>
              <a:rPr lang="en-US" b="1" baseline="0" dirty="0" err="1"/>
              <a:t>elevada</a:t>
            </a:r>
            <a:r>
              <a:rPr lang="en-US" baseline="0" dirty="0"/>
              <a:t> no period da pre-</a:t>
            </a:r>
            <a:r>
              <a:rPr lang="en-US" baseline="0" dirty="0" err="1"/>
              <a:t>crise</a:t>
            </a:r>
            <a:endParaRPr lang="en-US" dirty="0"/>
          </a:p>
          <a:p>
            <a:r>
              <a:rPr lang="en-US" dirty="0"/>
              <a:t>	Eco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comvergencia</a:t>
            </a:r>
            <a:r>
              <a:rPr lang="en-US" dirty="0"/>
              <a:t>: </a:t>
            </a:r>
            <a:r>
              <a:rPr lang="en-US" dirty="0" err="1"/>
              <a:t>Presencia</a:t>
            </a:r>
            <a:r>
              <a:rPr lang="en-US" dirty="0"/>
              <a:t> </a:t>
            </a:r>
            <a:r>
              <a:rPr lang="en-US" dirty="0" err="1"/>
              <a:t>consideravelmente</a:t>
            </a:r>
            <a:r>
              <a:rPr lang="en-US" dirty="0"/>
              <a:t> </a:t>
            </a:r>
            <a:r>
              <a:rPr lang="en-US" dirty="0" err="1"/>
              <a:t>maior</a:t>
            </a:r>
            <a:endParaRPr lang="en-US" dirty="0"/>
          </a:p>
          <a:p>
            <a:r>
              <a:rPr lang="en-US" b="1" u="sng" dirty="0" err="1"/>
              <a:t>Economias</a:t>
            </a:r>
            <a:r>
              <a:rPr lang="en-US" b="1" u="sng" baseline="0" dirty="0"/>
              <a:t> </a:t>
            </a:r>
            <a:r>
              <a:rPr lang="en-US" b="1" u="sng" baseline="0" dirty="0" err="1"/>
              <a:t>emergentes</a:t>
            </a:r>
            <a:r>
              <a:rPr lang="en-US" b="1" u="sng" baseline="0" dirty="0"/>
              <a:t>: </a:t>
            </a:r>
            <a:endParaRPr lang="en-US" b="0" u="none" baseline="0" dirty="0"/>
          </a:p>
          <a:p>
            <a:r>
              <a:rPr lang="en-US" b="0" u="none" baseline="0" dirty="0"/>
              <a:t>	</a:t>
            </a:r>
            <a:r>
              <a:rPr lang="en-US" b="0" u="none" baseline="0" dirty="0" err="1"/>
              <a:t>Industrias</a:t>
            </a:r>
            <a:r>
              <a:rPr lang="en-US" b="0" u="none" baseline="0" dirty="0"/>
              <a:t> de </a:t>
            </a:r>
            <a:r>
              <a:rPr lang="en-US" b="0" u="none" baseline="0" dirty="0" err="1"/>
              <a:t>produçao</a:t>
            </a:r>
            <a:r>
              <a:rPr lang="en-US" b="0" u="none" baseline="0" dirty="0"/>
              <a:t> de TIC » </a:t>
            </a:r>
            <a:r>
              <a:rPr lang="en-US" b="0" u="none" baseline="0" dirty="0" err="1"/>
              <a:t>industrias</a:t>
            </a:r>
            <a:r>
              <a:rPr lang="en-US" b="0" u="none" baseline="0" dirty="0"/>
              <a:t> de rede </a:t>
            </a:r>
            <a:r>
              <a:rPr lang="en-US" sz="1400" b="0" u="none" baseline="0" dirty="0"/>
              <a:t>» </a:t>
            </a:r>
            <a:r>
              <a:rPr lang="en-US" sz="1400" b="0" u="none" baseline="0" dirty="0" err="1"/>
              <a:t>correios</a:t>
            </a:r>
            <a:r>
              <a:rPr lang="en-US" sz="1400" b="0" u="none" baseline="0" dirty="0"/>
              <a:t> e </a:t>
            </a:r>
            <a:r>
              <a:rPr lang="en-US" sz="1400" b="0" u="none" baseline="0" dirty="0" err="1"/>
              <a:t>telecomunicaçoes</a:t>
            </a:r>
            <a:r>
              <a:rPr lang="en-US" sz="1400" b="0" u="none" baseline="0" dirty="0"/>
              <a:t> </a:t>
            </a:r>
          </a:p>
          <a:p>
            <a:endParaRPr lang="en-US" sz="1400" b="0" u="none" baseline="0" dirty="0"/>
          </a:p>
          <a:p>
            <a:r>
              <a:rPr lang="en-US" sz="1200" b="0" u="none" baseline="0" dirty="0"/>
              <a:t>Se </a:t>
            </a:r>
            <a:r>
              <a:rPr lang="en-US" sz="1200" b="0" u="none" baseline="0" dirty="0" err="1"/>
              <a:t>calhar</a:t>
            </a:r>
            <a:r>
              <a:rPr lang="en-US" sz="1200" b="0" u="none" baseline="0" dirty="0"/>
              <a:t> </a:t>
            </a:r>
            <a:r>
              <a:rPr lang="en-US" sz="1200" b="0" u="none" baseline="0" dirty="0" err="1"/>
              <a:t>falar</a:t>
            </a:r>
            <a:r>
              <a:rPr lang="en-US" sz="1200" b="0" u="none" baseline="0" dirty="0"/>
              <a:t> dos eq. </a:t>
            </a:r>
            <a:r>
              <a:rPr lang="en-US" sz="1200" b="0" u="none" baseline="0" dirty="0" err="1"/>
              <a:t>electricos</a:t>
            </a:r>
            <a:r>
              <a:rPr lang="en-US" sz="1200" b="0" u="none" baseline="0" dirty="0"/>
              <a:t> e </a:t>
            </a:r>
            <a:r>
              <a:rPr lang="en-US" sz="1200" b="0" u="none" baseline="0" dirty="0" err="1"/>
              <a:t>opticos</a:t>
            </a:r>
            <a:r>
              <a:rPr lang="en-US" sz="1200" b="0" u="none" baseline="0" dirty="0"/>
              <a:t> no </a:t>
            </a:r>
            <a:r>
              <a:rPr lang="en-US" sz="1200" b="0" u="none" baseline="0" dirty="0" err="1"/>
              <a:t>caso</a:t>
            </a:r>
            <a:r>
              <a:rPr lang="en-US" sz="1200" b="0" u="none" baseline="0" dirty="0"/>
              <a:t> de IE e FI</a:t>
            </a:r>
            <a:endParaRPr lang="en-US" sz="1400" b="0" u="none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15D5-FC73-4BC8-9CB3-17EC3ED6F4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74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err="1"/>
              <a:t>Explicação</a:t>
            </a:r>
            <a:r>
              <a:rPr lang="en-US" b="1" u="sng" dirty="0"/>
              <a:t> simples: </a:t>
            </a:r>
            <a:endParaRPr lang="en-US" b="0" u="none" dirty="0"/>
          </a:p>
          <a:p>
            <a:r>
              <a:rPr lang="en-US" dirty="0"/>
              <a:t>	O capital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destinado</a:t>
            </a:r>
            <a:r>
              <a:rPr lang="en-US" dirty="0"/>
              <a:t> para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usos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produtivos</a:t>
            </a:r>
            <a:r>
              <a:rPr lang="en-US" dirty="0"/>
              <a:t>, mas …</a:t>
            </a:r>
          </a:p>
          <a:p>
            <a:r>
              <a:rPr lang="en-US" dirty="0"/>
              <a:t>	</a:t>
            </a:r>
            <a:r>
              <a:rPr lang="en-US" dirty="0" err="1"/>
              <a:t>Bolha</a:t>
            </a:r>
            <a:r>
              <a:rPr lang="en-US" dirty="0"/>
              <a:t> </a:t>
            </a:r>
            <a:r>
              <a:rPr lang="en-US" dirty="0" err="1"/>
              <a:t>especulativa</a:t>
            </a:r>
            <a:r>
              <a:rPr lang="en-US" dirty="0"/>
              <a:t>: </a:t>
            </a:r>
            <a:r>
              <a:rPr lang="en-US" dirty="0" err="1"/>
              <a:t>caso</a:t>
            </a:r>
            <a:r>
              <a:rPr lang="en-US" dirty="0"/>
              <a:t> da ES, IE e EL</a:t>
            </a:r>
          </a:p>
          <a:p>
            <a:r>
              <a:rPr lang="en-US" b="1" u="sng" dirty="0" err="1"/>
              <a:t>Explicação</a:t>
            </a:r>
            <a:r>
              <a:rPr lang="en-US" b="1" u="sng" baseline="0" dirty="0"/>
              <a:t> </a:t>
            </a:r>
            <a:r>
              <a:rPr lang="en-US" b="1" u="sng" baseline="0" dirty="0" err="1"/>
              <a:t>mais</a:t>
            </a:r>
            <a:r>
              <a:rPr lang="en-US" b="1" u="sng" baseline="0" dirty="0"/>
              <a:t> </a:t>
            </a:r>
            <a:r>
              <a:rPr lang="en-US" b="1" u="sng" baseline="0" dirty="0" err="1"/>
              <a:t>complexa</a:t>
            </a:r>
            <a:r>
              <a:rPr lang="en-US" baseline="0" dirty="0"/>
              <a:t>: </a:t>
            </a:r>
          </a:p>
          <a:p>
            <a:r>
              <a:rPr lang="en-US" baseline="0" dirty="0"/>
              <a:t>	</a:t>
            </a:r>
            <a:r>
              <a:rPr lang="en-US" b="1" u="sng" baseline="0" dirty="0" err="1"/>
              <a:t>Diversos</a:t>
            </a:r>
            <a:r>
              <a:rPr lang="en-US" b="1" u="sng" baseline="0" dirty="0"/>
              <a:t> </a:t>
            </a:r>
            <a:r>
              <a:rPr lang="en-US" b="1" u="sng" baseline="0" dirty="0" err="1"/>
              <a:t>setores</a:t>
            </a:r>
            <a:r>
              <a:rPr lang="en-US" b="1" u="sng" baseline="0" dirty="0"/>
              <a:t> dos </a:t>
            </a:r>
            <a:r>
              <a:rPr lang="en-US" b="1" u="sng" baseline="0" dirty="0" err="1"/>
              <a:t>serviços</a:t>
            </a:r>
            <a:r>
              <a:rPr lang="en-US" baseline="0" dirty="0"/>
              <a:t>: A </a:t>
            </a:r>
            <a:r>
              <a:rPr lang="en-US" baseline="0" dirty="0" err="1"/>
              <a:t>acumulaçao</a:t>
            </a:r>
            <a:r>
              <a:rPr lang="en-US" baseline="0" dirty="0"/>
              <a:t> de capital </a:t>
            </a:r>
            <a:r>
              <a:rPr lang="en-US" baseline="0" dirty="0" err="1"/>
              <a:t>foi</a:t>
            </a:r>
            <a:r>
              <a:rPr lang="en-US" baseline="0" dirty="0"/>
              <a:t> </a:t>
            </a:r>
            <a:r>
              <a:rPr lang="en-US" baseline="0" dirty="0" err="1"/>
              <a:t>importante</a:t>
            </a:r>
            <a:r>
              <a:rPr lang="en-US" baseline="0" dirty="0"/>
              <a:t> </a:t>
            </a:r>
            <a:r>
              <a:rPr lang="en-US" baseline="0" dirty="0" err="1"/>
              <a:t>nao</a:t>
            </a:r>
            <a:r>
              <a:rPr lang="en-US" baseline="0" dirty="0"/>
              <a:t> </a:t>
            </a:r>
            <a:r>
              <a:rPr lang="en-US" baseline="0" dirty="0" err="1"/>
              <a:t>só</a:t>
            </a:r>
            <a:r>
              <a:rPr lang="en-US" baseline="0" dirty="0"/>
              <a:t> no </a:t>
            </a:r>
            <a:r>
              <a:rPr lang="en-US" baseline="0" dirty="0" err="1"/>
              <a:t>setor</a:t>
            </a:r>
            <a:r>
              <a:rPr lang="en-US" baseline="0" dirty="0"/>
              <a:t> da </a:t>
            </a:r>
            <a:r>
              <a:rPr lang="en-US" baseline="0" dirty="0" err="1"/>
              <a:t>construçao</a:t>
            </a:r>
            <a:r>
              <a:rPr lang="en-US" baseline="0" dirty="0"/>
              <a:t>, mas </a:t>
            </a:r>
            <a:r>
              <a:rPr lang="en-US" baseline="0" dirty="0" err="1"/>
              <a:t>tambem</a:t>
            </a:r>
            <a:r>
              <a:rPr lang="en-US" baseline="0" dirty="0"/>
              <a:t> </a:t>
            </a:r>
            <a:r>
              <a:rPr lang="en-US" baseline="0" dirty="0" err="1"/>
              <a:t>nos</a:t>
            </a:r>
            <a:r>
              <a:rPr lang="en-US" baseline="0" dirty="0"/>
              <a:t> </a:t>
            </a:r>
            <a:r>
              <a:rPr lang="en-US" baseline="0" dirty="0" err="1"/>
              <a:t>d</a:t>
            </a:r>
            <a:r>
              <a:rPr lang="en-US" dirty="0" err="1"/>
              <a:t>iversos</a:t>
            </a:r>
            <a:r>
              <a:rPr lang="en-US" dirty="0"/>
              <a:t> </a:t>
            </a:r>
            <a:r>
              <a:rPr lang="en-US" dirty="0" err="1"/>
              <a:t>setores</a:t>
            </a:r>
            <a:r>
              <a:rPr lang="en-US" dirty="0"/>
              <a:t> dos </a:t>
            </a:r>
            <a:r>
              <a:rPr lang="en-US" dirty="0" err="1"/>
              <a:t>serviços</a:t>
            </a:r>
            <a:r>
              <a:rPr lang="en-US" dirty="0"/>
              <a:t>: </a:t>
            </a:r>
            <a:r>
              <a:rPr lang="en-US" dirty="0" err="1"/>
              <a:t>industrias</a:t>
            </a:r>
            <a:r>
              <a:rPr lang="en-US" dirty="0"/>
              <a:t> de </a:t>
            </a:r>
            <a:r>
              <a:rPr lang="en-US" dirty="0" err="1"/>
              <a:t>distribuição</a:t>
            </a:r>
            <a:r>
              <a:rPr lang="en-US" dirty="0"/>
              <a:t> e </a:t>
            </a:r>
            <a:r>
              <a:rPr lang="en-US" dirty="0" err="1"/>
              <a:t>industria</a:t>
            </a:r>
            <a:r>
              <a:rPr lang="en-US" baseline="0" dirty="0"/>
              <a:t> de</a:t>
            </a:r>
            <a:r>
              <a:rPr lang="en-US" dirty="0"/>
              <a:t> rede </a:t>
            </a:r>
          </a:p>
          <a:p>
            <a:r>
              <a:rPr lang="en-US" baseline="0" dirty="0"/>
              <a:t>	</a:t>
            </a:r>
            <a:r>
              <a:rPr lang="en-US" b="1" u="sng" baseline="0" dirty="0" err="1"/>
              <a:t>Simetria</a:t>
            </a:r>
            <a:r>
              <a:rPr lang="en-US" b="1" u="sng" baseline="0" dirty="0"/>
              <a:t> no </a:t>
            </a:r>
            <a:r>
              <a:rPr lang="en-US" b="1" u="sng" baseline="0" dirty="0" err="1"/>
              <a:t>setor</a:t>
            </a:r>
            <a:r>
              <a:rPr lang="en-US" b="1" u="sng" baseline="0" dirty="0"/>
              <a:t> de </a:t>
            </a:r>
            <a:r>
              <a:rPr lang="en-US" b="1" u="sng" baseline="0" dirty="0" err="1"/>
              <a:t>manufaturas</a:t>
            </a:r>
            <a:r>
              <a:rPr lang="en-US" u="sng" baseline="0" dirty="0"/>
              <a:t>: </a:t>
            </a:r>
            <a:r>
              <a:rPr lang="en-US" u="none" baseline="0" dirty="0"/>
              <a:t>a </a:t>
            </a:r>
            <a:r>
              <a:rPr lang="en-US" u="none" baseline="0" dirty="0" err="1"/>
              <a:t>acumulaçao</a:t>
            </a:r>
            <a:r>
              <a:rPr lang="en-US" u="none" baseline="0" dirty="0"/>
              <a:t> de capital </a:t>
            </a:r>
            <a:r>
              <a:rPr lang="en-US" u="none" baseline="0" dirty="0" err="1"/>
              <a:t>não</a:t>
            </a:r>
            <a:r>
              <a:rPr lang="en-US" u="none" baseline="0" dirty="0"/>
              <a:t> </a:t>
            </a:r>
            <a:r>
              <a:rPr lang="en-US" u="none" baseline="0" dirty="0" err="1"/>
              <a:t>foi</a:t>
            </a:r>
            <a:r>
              <a:rPr lang="en-US" u="none" baseline="0" dirty="0"/>
              <a:t> </a:t>
            </a:r>
            <a:r>
              <a:rPr lang="en-US" u="none" baseline="0" dirty="0" err="1"/>
              <a:t>menor</a:t>
            </a:r>
            <a:r>
              <a:rPr lang="en-US" u="none" baseline="0" dirty="0"/>
              <a:t> </a:t>
            </a:r>
            <a:r>
              <a:rPr lang="en-US" u="none" baseline="0" dirty="0" err="1"/>
              <a:t>nem</a:t>
            </a:r>
            <a:r>
              <a:rPr lang="en-US" u="none" baseline="0" dirty="0"/>
              <a:t> </a:t>
            </a:r>
            <a:r>
              <a:rPr lang="en-US" u="none" baseline="0" dirty="0" err="1"/>
              <a:t>mais</a:t>
            </a:r>
            <a:r>
              <a:rPr lang="en-US" u="none" baseline="0" dirty="0"/>
              <a:t> leno </a:t>
            </a:r>
            <a:r>
              <a:rPr lang="en-US" u="none" baseline="0" dirty="0" err="1"/>
              <a:t>nas</a:t>
            </a:r>
            <a:r>
              <a:rPr lang="en-US" u="none" baseline="0" dirty="0"/>
              <a:t> </a:t>
            </a:r>
            <a:r>
              <a:rPr lang="en-US" u="none" baseline="0" dirty="0" err="1"/>
              <a:t>economias</a:t>
            </a:r>
            <a:r>
              <a:rPr lang="en-US" u="none" baseline="0" dirty="0"/>
              <a:t> </a:t>
            </a:r>
            <a:r>
              <a:rPr lang="en-US" u="none" baseline="0" dirty="0" err="1"/>
              <a:t>emergentes</a:t>
            </a:r>
            <a:r>
              <a:rPr lang="en-US" u="none" baseline="0" dirty="0"/>
              <a:t> e as </a:t>
            </a:r>
            <a:r>
              <a:rPr lang="en-US" u="none" baseline="0" dirty="0" err="1"/>
              <a:t>economias</a:t>
            </a:r>
            <a:r>
              <a:rPr lang="en-US" u="none" baseline="0" dirty="0"/>
              <a:t> </a:t>
            </a:r>
            <a:r>
              <a:rPr lang="en-US" u="none" baseline="0" dirty="0" err="1"/>
              <a:t>avanzadas</a:t>
            </a:r>
            <a:r>
              <a:rPr lang="en-US" u="none" baseline="0" dirty="0"/>
              <a:t> </a:t>
            </a:r>
            <a:endParaRPr lang="en-US" u="sng" baseline="0" dirty="0"/>
          </a:p>
          <a:p>
            <a:r>
              <a:rPr lang="en-US" b="1" u="sng" dirty="0" err="1"/>
              <a:t>Setor</a:t>
            </a:r>
            <a:r>
              <a:rPr lang="en-US" b="1" u="sng" dirty="0"/>
              <a:t> dos </a:t>
            </a:r>
            <a:r>
              <a:rPr lang="en-US" b="1" u="sng" dirty="0" err="1"/>
              <a:t>serviços</a:t>
            </a:r>
            <a:r>
              <a:rPr lang="en-US" b="1" u="sng" dirty="0"/>
              <a:t>/bens</a:t>
            </a:r>
            <a:r>
              <a:rPr lang="en-US" b="1" u="sng" baseline="0" dirty="0"/>
              <a:t> </a:t>
            </a:r>
            <a:r>
              <a:rPr lang="en-US" b="1" u="sng" baseline="0" dirty="0" err="1"/>
              <a:t>não-transacionáveis</a:t>
            </a:r>
            <a:r>
              <a:rPr lang="en-US" b="1" u="sng" baseline="0" dirty="0"/>
              <a:t>:</a:t>
            </a:r>
          </a:p>
          <a:p>
            <a:r>
              <a:rPr lang="en-US" b="0" u="none" baseline="0" dirty="0"/>
              <a:t>	O </a:t>
            </a:r>
            <a:r>
              <a:rPr lang="en-US" b="0" u="none" baseline="0" dirty="0" err="1"/>
              <a:t>quadro</a:t>
            </a:r>
            <a:r>
              <a:rPr lang="en-US" b="0" u="none" baseline="0" dirty="0"/>
              <a:t> de </a:t>
            </a:r>
            <a:r>
              <a:rPr lang="en-US" b="0" u="none" baseline="0" dirty="0" err="1"/>
              <a:t>investimento</a:t>
            </a:r>
            <a:r>
              <a:rPr lang="en-US" b="0" u="none" baseline="0" dirty="0"/>
              <a:t> </a:t>
            </a:r>
            <a:r>
              <a:rPr lang="en-US" b="0" u="none" baseline="0" dirty="0" err="1"/>
              <a:t>mostra</a:t>
            </a:r>
            <a:r>
              <a:rPr lang="en-US" b="0" u="none" baseline="0" dirty="0"/>
              <a:t> que a </a:t>
            </a:r>
            <a:r>
              <a:rPr lang="en-US" b="0" u="none" baseline="0" dirty="0" err="1"/>
              <a:t>falta</a:t>
            </a:r>
            <a:r>
              <a:rPr lang="en-US" b="0" u="none" baseline="0" dirty="0"/>
              <a:t> de </a:t>
            </a:r>
            <a:r>
              <a:rPr lang="en-US" b="0" u="none" baseline="0" dirty="0" err="1"/>
              <a:t>convergencia</a:t>
            </a:r>
            <a:r>
              <a:rPr lang="en-US" b="0" u="none" baseline="0" dirty="0"/>
              <a:t> </a:t>
            </a:r>
            <a:r>
              <a:rPr lang="en-US" b="0" u="none" baseline="0" dirty="0" err="1"/>
              <a:t>nao</a:t>
            </a:r>
            <a:r>
              <a:rPr lang="en-US" b="0" u="none" baseline="0" dirty="0"/>
              <a:t> se </a:t>
            </a:r>
            <a:r>
              <a:rPr lang="en-US" b="0" u="none" baseline="0" dirty="0" err="1"/>
              <a:t>deve</a:t>
            </a:r>
            <a:r>
              <a:rPr lang="en-US" b="0" u="none" baseline="0" dirty="0"/>
              <a:t> a </a:t>
            </a:r>
            <a:r>
              <a:rPr lang="en-US" b="0" u="none" baseline="0" dirty="0" err="1"/>
              <a:t>falta</a:t>
            </a:r>
            <a:r>
              <a:rPr lang="en-US" b="0" u="none" baseline="0" dirty="0"/>
              <a:t> de capital</a:t>
            </a:r>
          </a:p>
          <a:p>
            <a:endParaRPr lang="en-US" b="0" u="none" baseline="0" dirty="0"/>
          </a:p>
          <a:p>
            <a:r>
              <a:rPr lang="en-US" b="1" u="none" baseline="0" dirty="0" err="1"/>
              <a:t>Falar</a:t>
            </a:r>
            <a:r>
              <a:rPr lang="en-US" b="1" u="none" baseline="0" dirty="0"/>
              <a:t> da </a:t>
            </a:r>
            <a:r>
              <a:rPr lang="en-US" b="1" u="none" baseline="0" dirty="0" err="1"/>
              <a:t>secçao</a:t>
            </a:r>
            <a:r>
              <a:rPr lang="en-US" b="1" u="none" baseline="0" dirty="0"/>
              <a:t> </a:t>
            </a:r>
            <a:r>
              <a:rPr lang="en-US" b="1" u="none" baseline="0" dirty="0" err="1"/>
              <a:t>siguiente</a:t>
            </a:r>
            <a:r>
              <a:rPr lang="en-US" b="0" u="none" baseline="0" dirty="0"/>
              <a:t>: </a:t>
            </a:r>
            <a:r>
              <a:rPr lang="en-US" b="0" u="none" baseline="0" dirty="0" err="1"/>
              <a:t>examina</a:t>
            </a:r>
            <a:r>
              <a:rPr lang="en-US" b="0" u="none" baseline="0" dirty="0"/>
              <a:t> as </a:t>
            </a:r>
            <a:r>
              <a:rPr lang="en-US" b="0" u="none" baseline="0" dirty="0" err="1"/>
              <a:t>possíveis</a:t>
            </a:r>
            <a:r>
              <a:rPr lang="en-US" b="0" u="none" baseline="0" dirty="0"/>
              <a:t> </a:t>
            </a:r>
            <a:r>
              <a:rPr lang="en-US" b="0" u="none" baseline="0" dirty="0" err="1"/>
              <a:t>razões</a:t>
            </a:r>
            <a:r>
              <a:rPr lang="en-US" b="0" u="none" baseline="0" dirty="0"/>
              <a:t> que </a:t>
            </a:r>
            <a:r>
              <a:rPr lang="en-US" b="0" u="none" baseline="0" dirty="0" err="1"/>
              <a:t>levaram</a:t>
            </a:r>
            <a:r>
              <a:rPr lang="en-US" b="0" u="none" baseline="0" dirty="0"/>
              <a:t> a que o capital </a:t>
            </a:r>
            <a:r>
              <a:rPr lang="en-US" b="0" u="none" baseline="0" dirty="0" err="1"/>
              <a:t>tenha</a:t>
            </a:r>
            <a:r>
              <a:rPr lang="en-US" b="0" u="none" baseline="0" dirty="0"/>
              <a:t> </a:t>
            </a:r>
            <a:r>
              <a:rPr lang="en-US" b="0" u="none" baseline="0" dirty="0" err="1"/>
              <a:t>desaparecido</a:t>
            </a:r>
            <a:r>
              <a:rPr lang="en-US" b="0" u="none" baseline="0" dirty="0"/>
              <a:t> </a:t>
            </a:r>
            <a:r>
              <a:rPr lang="en-US" b="0" u="none" baseline="0" dirty="0" err="1"/>
              <a:t>nos</a:t>
            </a:r>
            <a:r>
              <a:rPr lang="en-US" b="0" u="none" baseline="0" dirty="0"/>
              <a:t> </a:t>
            </a:r>
            <a:r>
              <a:rPr lang="en-US" b="0" u="none" baseline="0" dirty="0" err="1"/>
              <a:t>setores</a:t>
            </a:r>
            <a:r>
              <a:rPr lang="en-US" b="0" u="none" baseline="0" dirty="0"/>
              <a:t> com </a:t>
            </a:r>
            <a:r>
              <a:rPr lang="en-US" b="0" u="none" baseline="0" dirty="0" err="1"/>
              <a:t>menor</a:t>
            </a:r>
            <a:r>
              <a:rPr lang="en-US" b="0" u="none" baseline="0" dirty="0"/>
              <a:t> </a:t>
            </a:r>
            <a:r>
              <a:rPr lang="en-US" b="0" u="none" baseline="0" dirty="0" err="1"/>
              <a:t>produtividade</a:t>
            </a:r>
            <a:endParaRPr lang="en-US" b="0" u="none" baseline="0" dirty="0"/>
          </a:p>
          <a:p>
            <a:r>
              <a:rPr lang="en-US" b="0" u="none" baseline="0" dirty="0"/>
              <a:t>	</a:t>
            </a:r>
            <a:endParaRPr lang="en-US" b="0" u="none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8815D5-FC73-4BC8-9CB3-17EC3ED6F4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82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acumulação do capital, manteve-se em constante crescimento. Os fatores que os motivaram diferiram de periodo para periodo. Por norma os investimentos são motivados por um produto marginal mais elevado e por uma maior taxa de lucro. No entando, nos anos anteriores e posteriores à introdução do Euro verificou-se uma alteração no padrão de investimentos.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F005F-9E06-4C9A-A821-18A7FBCD32B8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756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Dentro do periodo anterior À adoção, as economias em convergÊncia suportavam o modelo de crescimento neoclássico visto que havia um maior fluxo de capital para economias de baixo rendimento devido ao seu maior produto marginal de capital.</a:t>
            </a:r>
            <a:r>
              <a:rPr lang="en-US" dirty="0"/>
              <a:t> </a:t>
            </a:r>
            <a:r>
              <a:rPr lang="en-US" dirty="0" err="1"/>
              <a:t>Adicionalmente</a:t>
            </a:r>
            <a:r>
              <a:rPr lang="en-US" dirty="0"/>
              <a:t>, a forte </a:t>
            </a:r>
            <a:r>
              <a:rPr lang="en-US" dirty="0" err="1"/>
              <a:t>integração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dos </a:t>
            </a:r>
            <a:r>
              <a:rPr lang="en-US" dirty="0" err="1"/>
              <a:t>países</a:t>
            </a:r>
            <a:r>
              <a:rPr lang="en-US" dirty="0"/>
              <a:t> da zona do euro, </a:t>
            </a:r>
            <a:r>
              <a:rPr lang="en-US" dirty="0" err="1"/>
              <a:t>possibilitou</a:t>
            </a:r>
            <a:r>
              <a:rPr lang="en-US" dirty="0"/>
              <a:t> </a:t>
            </a:r>
            <a:r>
              <a:rPr lang="en-US" dirty="0" err="1"/>
              <a:t>maiores</a:t>
            </a:r>
            <a:r>
              <a:rPr lang="en-US" dirty="0"/>
              <a:t> </a:t>
            </a:r>
            <a:r>
              <a:rPr lang="en-US" dirty="0" err="1"/>
              <a:t>niveis</a:t>
            </a:r>
            <a:r>
              <a:rPr lang="en-US" dirty="0"/>
              <a:t> de </a:t>
            </a:r>
            <a:r>
              <a:rPr lang="en-US" dirty="0" err="1"/>
              <a:t>produtividade</a:t>
            </a:r>
            <a:r>
              <a:rPr lang="en-US" dirty="0"/>
              <a:t> que </a:t>
            </a:r>
            <a:r>
              <a:rPr lang="en-US" dirty="0" err="1"/>
              <a:t>levou</a:t>
            </a:r>
            <a:r>
              <a:rPr lang="en-US" dirty="0"/>
              <a:t> a um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investimento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economias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convergencia</a:t>
            </a:r>
            <a:r>
              <a:rPr lang="en-US" dirty="0"/>
              <a:t> e </a:t>
            </a:r>
            <a:r>
              <a:rPr lang="en-US" dirty="0" err="1"/>
              <a:t>menos</a:t>
            </a:r>
            <a:r>
              <a:rPr lang="en-US" dirty="0"/>
              <a:t> no resto da zona do euro.</a:t>
            </a:r>
          </a:p>
          <a:p>
            <a:endParaRPr lang="en-US" dirty="0"/>
          </a:p>
          <a:p>
            <a:r>
              <a:rPr lang="en-US" dirty="0"/>
              <a:t>No </a:t>
            </a:r>
            <a:r>
              <a:rPr lang="en-US" dirty="0" err="1"/>
              <a:t>entanto</a:t>
            </a:r>
            <a:r>
              <a:rPr lang="en-US" dirty="0"/>
              <a:t>, no </a:t>
            </a:r>
            <a:r>
              <a:rPr lang="en-US" dirty="0" err="1"/>
              <a:t>periodo</a:t>
            </a:r>
            <a:r>
              <a:rPr lang="en-US" dirty="0"/>
              <a:t> a </a:t>
            </a:r>
            <a:r>
              <a:rPr lang="en-US" dirty="0" err="1"/>
              <a:t>seguir</a:t>
            </a:r>
            <a:r>
              <a:rPr lang="en-US" dirty="0"/>
              <a:t> </a:t>
            </a:r>
            <a:r>
              <a:rPr lang="en-US" dirty="0" err="1"/>
              <a:t>notou</a:t>
            </a:r>
            <a:r>
              <a:rPr lang="en-US" dirty="0"/>
              <a:t>-se o </a:t>
            </a:r>
            <a:r>
              <a:rPr lang="en-US" dirty="0" err="1"/>
              <a:t>aparecimento</a:t>
            </a:r>
            <a:r>
              <a:rPr lang="en-US" dirty="0"/>
              <a:t> de </a:t>
            </a:r>
            <a:r>
              <a:rPr lang="en-US" dirty="0" err="1"/>
              <a:t>falhas</a:t>
            </a:r>
            <a:r>
              <a:rPr lang="en-US" dirty="0"/>
              <a:t> que </a:t>
            </a:r>
            <a:r>
              <a:rPr lang="en-US" dirty="0" err="1"/>
              <a:t>começaram</a:t>
            </a:r>
            <a:r>
              <a:rPr lang="en-US" dirty="0"/>
              <a:t> a </a:t>
            </a:r>
            <a:r>
              <a:rPr lang="en-US" dirty="0" err="1"/>
              <a:t>colocar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causa o </a:t>
            </a:r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convergencia</a:t>
            </a:r>
            <a:r>
              <a:rPr lang="en-US" dirty="0"/>
              <a:t> </a:t>
            </a:r>
            <a:r>
              <a:rPr lang="en-US" dirty="0" err="1"/>
              <a:t>neoclássica</a:t>
            </a:r>
            <a:r>
              <a:rPr lang="en-US" dirty="0"/>
              <a:t>.</a:t>
            </a:r>
            <a:endParaRPr lang="pt-PT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F005F-9E06-4C9A-A821-18A7FBCD32B8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961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ECD87-9162-440D-B683-AB2AD1A52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94540E-B8E0-4B27-B34C-BDDACDC0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98FE851-6D94-45D3-9205-AF3ECCB2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9BA1-8C60-485C-9C29-673229AF7D61}" type="datetime1">
              <a:rPr lang="pt-PT" smtClean="0"/>
              <a:t>06/04/2019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812EA7D-7EAA-40A4-B50F-3D884EC1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747D9FB-082C-4517-ADAF-399FF037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41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02E91-4ABC-4CDE-8B2B-5584AF07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250E8D6-BFCF-415F-9750-6C3A75112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37D6F70-3F19-40D2-8766-A0521883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4CC7-1EED-42D1-B8C4-12B81FD2922D}" type="datetime1">
              <a:rPr lang="pt-PT" smtClean="0"/>
              <a:t>06/04/2019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8EF5159-5DCD-4F7B-9BFD-4D0AFDD1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3DEEEEA-4514-4F64-BE24-BFC74BFC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75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95DD69-7D77-4742-BC77-6AFB1F00C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4E64D8C-1C4C-4178-AD83-53F503883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15E090A-AA8E-41BB-A734-4490B334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6C3A6-61B1-4622-82FA-66985F81748B}" type="datetime1">
              <a:rPr lang="pt-PT" smtClean="0"/>
              <a:t>06/04/2019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B6E4180-804F-4C91-AD07-3B3DEC50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FDBA527-DBB5-4EB5-9D51-98323006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05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13EED-C030-4DED-89A9-BC1B437F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E895076-CE69-4E3B-8C18-949354853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FF47EAA-D504-41A6-B959-11EDB189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26BC-A82B-421B-9EF4-F22289C153A0}" type="datetime1">
              <a:rPr lang="pt-PT" smtClean="0"/>
              <a:t>06/04/2019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BB6E69F-554F-480D-84F6-58CE47E0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2AC60C8-D52C-4E8B-BCB7-B9DD82DA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26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AB0C7-B630-43FE-B0B1-E92BB542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98FF20C-6AFE-43ED-82CA-D9BEA64FB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10016F3-6DA3-4F7B-A531-8E080AA1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FCCE-69C1-46EB-9737-AF4A6CCE9B3C}" type="datetime1">
              <a:rPr lang="pt-PT" smtClean="0"/>
              <a:t>06/04/2019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14FAF45-A8A4-4485-9C4A-A53254A8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D350B02-8929-4DC1-9C73-9E8AB6A3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90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109EA-DAFB-43CC-9A21-1437F2DC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8CCCFCD-1A51-4C23-98A5-5E56E2C80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B2ABAB4-A0FD-492B-A8E5-37A5C8F32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4B69676-1A6F-47F9-ABAF-EFF8FF39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D840-39BF-432A-B618-6A25A02CAFA1}" type="datetime1">
              <a:rPr lang="pt-PT" smtClean="0"/>
              <a:t>06/04/2019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B4F5575-E395-427F-A712-A88B53C68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A0A1544-BCCB-4CA0-8284-FF424D04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88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6877E-F740-4125-91AA-9A6B9F8A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FBCC118-0158-4941-B19F-A9204DBDC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9438F91-0E40-41F0-BB70-09C553E36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55F16B7D-BFB0-46B5-BB6C-172578F8D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64232EE0-6409-4F7A-9D40-198956A0B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029E4FFE-49A8-43F7-BA9A-90B3817D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A8636-26EF-4E2E-AC4D-0F9DDA1EADD5}" type="datetime1">
              <a:rPr lang="pt-PT" smtClean="0"/>
              <a:t>06/04/2019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3A678CD3-64A8-400A-BC9C-91FF62A4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EE7531C-11ED-4306-AA5A-9BABDD37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19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B4BFF-EEF0-4FBB-BDE2-82B376F7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B8AFF101-14D5-4F46-AED2-789D0FC1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688E-9E5E-4817-A57F-49C1014811AA}" type="datetime1">
              <a:rPr lang="pt-PT" smtClean="0"/>
              <a:t>06/04/2019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1FA5662-9A01-410B-B097-7F1E80DD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608F2FA-419E-49CE-A97D-5D8A6D61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21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92BA07C-9129-4371-9483-D62CD5B65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EA96D-DC34-424E-BDE6-0CAB80F3D188}" type="datetime1">
              <a:rPr lang="pt-PT" smtClean="0"/>
              <a:t>06/04/2019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F3E14B8-5A13-4A38-8637-95892F8A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72819A-642A-4EED-A9C8-13C0E9FD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470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7E7BC-ED28-476E-81B0-C278E74A5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7405D2-9D94-4FE5-A339-DB02CB1C1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6A67242-49DD-4464-B538-1378A4D37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13BED98-0DEE-421F-AAA8-840D41D8F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6A5FA-E43D-4923-A9B6-D9A2BC055767}" type="datetime1">
              <a:rPr lang="pt-PT" smtClean="0"/>
              <a:t>06/04/2019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62E96C6-584F-4371-9977-D64356D9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3276175-E9BA-4ADF-A9E3-577CA342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317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D772A-17DA-4CAF-9C70-5027286B9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417CA2B-18D2-4E0C-BBF0-6E2B0ACF5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819B105-5FA2-4BF3-968D-881218819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95F825B-5249-4444-967F-A29BEA2B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9F4E-4364-4D8F-913F-788B44DC097C}" type="datetime1">
              <a:rPr lang="pt-PT" smtClean="0"/>
              <a:t>06/04/2019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CA20435-4434-46C7-AF43-752E72030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9EF3F06-C0D0-4822-858E-EA81BE41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94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566AC8A-2C44-4538-B99E-8F70D54A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6DA2EC9-30D6-4656-89A1-D1D9D101D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6FB2482-08A1-4987-947F-0F757BD35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537C5-E123-4C0F-BADE-ADC9463B35F3}" type="datetime1">
              <a:rPr lang="pt-PT" smtClean="0"/>
              <a:t>06/04/2019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743B394-F594-4047-B408-5E9BDBEB3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0977008-065F-493B-9A18-F93AE0C02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F7E6-A3C6-4D48-9D7E-B0132CD6DE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571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stor.org/stable/4380373?seq=1#page_scan_tab_contents" TargetMode="External"/><Relationship Id="rId5" Type="http://schemas.openxmlformats.org/officeDocument/2006/relationships/hyperlink" Target="https://www.investopedia.com/terms/b/balassasamuelson-effect.asp" TargetMode="External"/><Relationship Id="rId4" Type="http://schemas.openxmlformats.org/officeDocument/2006/relationships/hyperlink" Target="https://ec.europa.eu/commission/sites/beta-political/files/convergence-criteria-for-joining-euro_p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m relacionada">
            <a:extLst>
              <a:ext uri="{FF2B5EF4-FFF2-40B4-BE49-F238E27FC236}">
                <a16:creationId xmlns:a16="http://schemas.microsoft.com/office/drawing/2014/main" id="{716CE6DB-067A-4321-B674-848A78F25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r="18624"/>
          <a:stretch/>
        </p:blipFill>
        <p:spPr bwMode="auto">
          <a:xfrm>
            <a:off x="-305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EAD4B9B-FE52-476C-A41D-E814AB3C46EB}"/>
              </a:ext>
            </a:extLst>
          </p:cNvPr>
          <p:cNvSpPr txBox="1"/>
          <p:nvPr/>
        </p:nvSpPr>
        <p:spPr>
          <a:xfrm>
            <a:off x="6268486" y="198782"/>
            <a:ext cx="497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AF8015E8-D634-45E5-B504-0D153C563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677" y="310881"/>
            <a:ext cx="949067" cy="4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C9281BF5-D7CA-4856-A750-EBF52E14A0CC}"/>
              </a:ext>
            </a:extLst>
          </p:cNvPr>
          <p:cNvSpPr txBox="1">
            <a:spLocks/>
          </p:cNvSpPr>
          <p:nvPr/>
        </p:nvSpPr>
        <p:spPr>
          <a:xfrm>
            <a:off x="6422443" y="2970581"/>
            <a:ext cx="5366283" cy="422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i="1" dirty="0" err="1">
                <a:solidFill>
                  <a:srgbClr val="000000"/>
                </a:solidFill>
                <a:latin typeface="+mj-lt"/>
              </a:rPr>
              <a:t>Política</a:t>
            </a:r>
            <a:r>
              <a:rPr lang="en-US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+mj-lt"/>
              </a:rPr>
              <a:t>económica</a:t>
            </a:r>
            <a:r>
              <a:rPr lang="en-US" sz="1800" i="1" dirty="0">
                <a:solidFill>
                  <a:srgbClr val="000000"/>
                </a:solidFill>
                <a:latin typeface="+mj-lt"/>
              </a:rPr>
              <a:t> e </a:t>
            </a:r>
            <a:r>
              <a:rPr lang="en-US" sz="1800" i="1" dirty="0" err="1">
                <a:solidFill>
                  <a:srgbClr val="000000"/>
                </a:solidFill>
                <a:latin typeface="+mj-lt"/>
              </a:rPr>
              <a:t>atividade</a:t>
            </a:r>
            <a:r>
              <a:rPr lang="en-US" sz="1800" i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+mj-lt"/>
              </a:rPr>
              <a:t>empresarial</a:t>
            </a:r>
            <a:r>
              <a:rPr lang="en-US" sz="1800" i="1" dirty="0">
                <a:solidFill>
                  <a:srgbClr val="000000"/>
                </a:solidFill>
                <a:latin typeface="+mj-lt"/>
              </a:rPr>
              <a:t> – M11</a:t>
            </a:r>
            <a:endParaRPr lang="pt-PT" sz="18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F9F8E9B-CA4B-43B5-A786-525054B0A267}"/>
              </a:ext>
            </a:extLst>
          </p:cNvPr>
          <p:cNvSpPr txBox="1">
            <a:spLocks/>
          </p:cNvSpPr>
          <p:nvPr/>
        </p:nvSpPr>
        <p:spPr>
          <a:xfrm>
            <a:off x="6422443" y="3465285"/>
            <a:ext cx="5504516" cy="16445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 dirty="0">
                <a:solidFill>
                  <a:srgbClr val="123474"/>
                </a:solidFill>
                <a:latin typeface="+mn-lt"/>
              </a:rPr>
              <a:t>CATCHING-UP PROCESSES IN THE EURO AREA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0B42B5E-AD79-4ED1-8698-E611024ACCD7}"/>
              </a:ext>
            </a:extLst>
          </p:cNvPr>
          <p:cNvSpPr/>
          <p:nvPr/>
        </p:nvSpPr>
        <p:spPr>
          <a:xfrm>
            <a:off x="7251033" y="6193726"/>
            <a:ext cx="3847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Docentes:</a:t>
            </a:r>
            <a:r>
              <a:rPr lang="pt-PT" dirty="0"/>
              <a:t> Vítor Manuel da Silva Santos</a:t>
            </a:r>
          </a:p>
          <a:p>
            <a:pPr algn="ctr"/>
            <a:r>
              <a:rPr lang="pt-PT" dirty="0"/>
              <a:t>Frederico Gonçalo da Silva Leal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F4308E3-DBBD-422C-961C-E8469125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61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10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DD74C7F9-C446-4176-8F92-BF8DC7473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5426"/>
          <a:stretch/>
        </p:blipFill>
        <p:spPr>
          <a:xfrm>
            <a:off x="290731" y="523220"/>
            <a:ext cx="4899527" cy="5503263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33F1AFAE-359A-4BBA-9432-E71C79118962}"/>
              </a:ext>
            </a:extLst>
          </p:cNvPr>
          <p:cNvSpPr txBox="1"/>
          <p:nvPr/>
        </p:nvSpPr>
        <p:spPr>
          <a:xfrm>
            <a:off x="5345723" y="531110"/>
            <a:ext cx="65555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pt-PT" sz="2000" dirty="0"/>
              <a:t>A produtividade é muito influenciada pelos ganhos de produtividade em cada indústria (Efeito Indústria);</a:t>
            </a:r>
          </a:p>
          <a:p>
            <a:pPr algn="just"/>
            <a:endParaRPr lang="pt-PT" sz="2000" dirty="0"/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pt-PT" sz="2000" dirty="0"/>
              <a:t>Os países em recuperação tiveram um aumento de produtividade muito menor devido à fraca performance em setores de bens não-transacionáveis/serviços;</a:t>
            </a:r>
          </a:p>
          <a:p>
            <a:pPr algn="just"/>
            <a:endParaRPr lang="pt-PT" sz="2000" dirty="0"/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pt-PT" sz="2000" dirty="0"/>
              <a:t>A maioria dos países em recuperação tem </a:t>
            </a:r>
            <a:r>
              <a:rPr lang="pt-PT" sz="2000" b="1" i="1" dirty="0"/>
              <a:t>níveis positivos de efeito estático,</a:t>
            </a:r>
            <a:r>
              <a:rPr lang="pt-PT" sz="2000" dirty="0"/>
              <a:t> mas </a:t>
            </a:r>
            <a:r>
              <a:rPr lang="pt-PT" sz="2000" b="1" i="1" dirty="0"/>
              <a:t>níveis negativos de efeito dinâmico</a:t>
            </a:r>
            <a:r>
              <a:rPr lang="pt-PT" sz="2000" dirty="0"/>
              <a:t>;</a:t>
            </a:r>
          </a:p>
          <a:p>
            <a:pPr algn="just"/>
            <a:endParaRPr lang="pt-PT" sz="2000" dirty="0"/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pt-PT" sz="2000" dirty="0"/>
              <a:t>Os efeitos dinâmicos negativos são mais acentuados nos países em recuperação do que no resto da </a:t>
            </a:r>
            <a:r>
              <a:rPr lang="pt-PT" sz="2000"/>
              <a:t>zona euro.</a:t>
            </a:r>
            <a:endParaRPr lang="pt-PT" sz="2000" dirty="0"/>
          </a:p>
          <a:p>
            <a:pPr algn="just"/>
            <a:endParaRPr lang="pt-PT" sz="2000" dirty="0"/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pt-PT" sz="2000" dirty="0"/>
              <a:t>Nos países em recuperação, existe maior concentração de recursos em indústrias com altos níveis de produtividade inicial enquanto as indústrias com altas taxas de crescimento não obtiveram os recursos suficientes.</a:t>
            </a:r>
          </a:p>
        </p:txBody>
      </p:sp>
    </p:spTree>
    <p:extLst>
      <p:ext uri="{BB962C8B-B14F-4D97-AF65-F5344CB8AC3E}">
        <p14:creationId xmlns:p14="http://schemas.microsoft.com/office/powerpoint/2010/main" val="288595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11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8CA55ADC-D52A-473E-8095-630222CA17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802"/>
          <a:stretch/>
        </p:blipFill>
        <p:spPr>
          <a:xfrm>
            <a:off x="668761" y="779024"/>
            <a:ext cx="4786331" cy="5376117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C7D4DA21-9170-4887-9235-327ADE90855C}"/>
              </a:ext>
            </a:extLst>
          </p:cNvPr>
          <p:cNvSpPr txBox="1"/>
          <p:nvPr/>
        </p:nvSpPr>
        <p:spPr>
          <a:xfrm>
            <a:off x="5917138" y="1010988"/>
            <a:ext cx="55004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/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pt-PT" sz="2000" dirty="0"/>
              <a:t>Efeito indústria de cada país com muita influência nas diferenças de crescimento total;</a:t>
            </a:r>
          </a:p>
          <a:p>
            <a:pPr algn="just"/>
            <a:endParaRPr lang="pt-PT" sz="2000" dirty="0"/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pt-PT" sz="2000" dirty="0"/>
              <a:t>As diferenças na produtividade do trabalho entre economias em recuperação e o resto da zona euro estariam presentes mesmo se nível de especialização industrial entre países fosse igual;</a:t>
            </a:r>
          </a:p>
          <a:p>
            <a:pPr algn="just"/>
            <a:endParaRPr lang="pt-PT" sz="2000" dirty="0"/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pt-PT" sz="2000" dirty="0"/>
              <a:t>As diferenças na produtividade do trabalho são acentuadas devido a diferenças de especialização industrial entre os países da zona euro.</a:t>
            </a:r>
          </a:p>
        </p:txBody>
      </p:sp>
    </p:spTree>
    <p:extLst>
      <p:ext uri="{BB962C8B-B14F-4D97-AF65-F5344CB8AC3E}">
        <p14:creationId xmlns:p14="http://schemas.microsoft.com/office/powerpoint/2010/main" val="183962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204033C8-89FC-4F06-B535-0FF3DABD3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r="18624"/>
          <a:stretch/>
        </p:blipFill>
        <p:spPr bwMode="auto">
          <a:xfrm>
            <a:off x="5768643" y="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3FB18A90-350A-4052-8717-F6AF2A62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43" y="2276333"/>
            <a:ext cx="4805996" cy="209246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t-PT" sz="4000" b="1" dirty="0">
                <a:solidFill>
                  <a:srgbClr val="123474"/>
                </a:solidFill>
                <a:latin typeface="+mn-lt"/>
              </a:rPr>
              <a:t>III. </a:t>
            </a:r>
            <a:r>
              <a:rPr lang="en-US" sz="4000" b="1" dirty="0">
                <a:solidFill>
                  <a:srgbClr val="123474"/>
                </a:solidFill>
                <a:latin typeface="+mn-lt"/>
              </a:rPr>
              <a:t>ALOCAÇÃO (INCORRETA</a:t>
            </a:r>
            <a:r>
              <a:rPr lang="pt-PT" sz="4000" b="1" dirty="0">
                <a:solidFill>
                  <a:srgbClr val="123474"/>
                </a:solidFill>
                <a:latin typeface="+mn-lt"/>
              </a:rPr>
              <a:t>)</a:t>
            </a:r>
            <a:r>
              <a:rPr lang="en-US" sz="4000" b="1" dirty="0">
                <a:solidFill>
                  <a:srgbClr val="123474"/>
                </a:solidFill>
                <a:latin typeface="+mn-lt"/>
              </a:rPr>
              <a:t> DO CAPITAL AO LONGO DOS SETORES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B1837C-03F6-4B06-B7F2-8BF25AC5844B}"/>
              </a:ext>
            </a:extLst>
          </p:cNvPr>
          <p:cNvSpPr txBox="1"/>
          <p:nvPr/>
        </p:nvSpPr>
        <p:spPr>
          <a:xfrm>
            <a:off x="861685" y="56573"/>
            <a:ext cx="507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895370DA-6BB0-4054-BA5A-5D83D67B3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9" y="168669"/>
            <a:ext cx="949067" cy="4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C7EBEC3-5B21-4217-B651-99C0A4A197F0}"/>
              </a:ext>
            </a:extLst>
          </p:cNvPr>
          <p:cNvSpPr txBox="1">
            <a:spLocks/>
          </p:cNvSpPr>
          <p:nvPr/>
        </p:nvSpPr>
        <p:spPr>
          <a:xfrm>
            <a:off x="0" y="6211669"/>
            <a:ext cx="6838122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pPr algn="ctr"/>
            <a:r>
              <a:rPr lang="pt-PT" sz="1800" dirty="0">
                <a:solidFill>
                  <a:srgbClr val="000000"/>
                </a:solidFill>
              </a:rPr>
              <a:t>Política económica e atividade empresarial</a:t>
            </a:r>
            <a:endParaRPr lang="pt-PT" sz="1800" b="1" dirty="0">
              <a:solidFill>
                <a:srgbClr val="000000"/>
              </a:solidFill>
            </a:endParaRP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4CD6DA69-2B87-4A23-BE58-61A780F6C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>
                <a:solidFill>
                  <a:schemeClr val="bg1"/>
                </a:solidFill>
              </a:rPr>
              <a:t>12</a:t>
            </a:fld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2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7FBEF-F40C-41BD-873D-7B869B244F0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pt-PT" b="1" dirty="0">
                <a:solidFill>
                  <a:srgbClr val="123474"/>
                </a:solidFill>
              </a:rPr>
              <a:t>III. </a:t>
            </a:r>
            <a:r>
              <a:rPr lang="en-US" b="1" dirty="0">
                <a:solidFill>
                  <a:srgbClr val="123474"/>
                </a:solidFill>
              </a:rPr>
              <a:t>ALOCAÇÃO (INCORRETA) DO CAPITAL AO LONGO DOS SETORES</a:t>
            </a:r>
            <a:endParaRPr lang="pt-PT" dirty="0">
              <a:solidFill>
                <a:srgbClr val="123474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A0718DD-6EE3-4D30-AEB4-575B1F2F4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4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14350" indent="-514350" algn="ctr">
              <a:lnSpc>
                <a:spcPct val="120000"/>
              </a:lnSpc>
              <a:buAutoNum type="alphaUcPeriod"/>
            </a:pPr>
            <a:r>
              <a:rPr lang="pt-PT" sz="2500" b="1" dirty="0"/>
              <a:t>Panorama do investimento ao nível setorial</a:t>
            </a:r>
          </a:p>
          <a:p>
            <a:pPr marL="914389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100" dirty="0"/>
              <a:t>Quais </a:t>
            </a:r>
            <a:r>
              <a:rPr lang="en-US" sz="2100" dirty="0" err="1"/>
              <a:t>setores</a:t>
            </a:r>
            <a:r>
              <a:rPr lang="en-US" sz="2100" dirty="0"/>
              <a:t> </a:t>
            </a:r>
            <a:r>
              <a:rPr lang="en-US" sz="2100" dirty="0" err="1"/>
              <a:t>são</a:t>
            </a:r>
            <a:r>
              <a:rPr lang="en-US" sz="2100" dirty="0"/>
              <a:t> </a:t>
            </a:r>
            <a:r>
              <a:rPr lang="en-US" sz="2100" dirty="0" err="1"/>
              <a:t>os</a:t>
            </a:r>
            <a:r>
              <a:rPr lang="en-US" sz="2100" dirty="0"/>
              <a:t> </a:t>
            </a:r>
            <a:r>
              <a:rPr lang="en-US" sz="2100" dirty="0" err="1"/>
              <a:t>principais</a:t>
            </a:r>
            <a:r>
              <a:rPr lang="en-US" sz="2100" dirty="0"/>
              <a:t> </a:t>
            </a:r>
            <a:r>
              <a:rPr lang="en-US" sz="2100" dirty="0" err="1"/>
              <a:t>destinatarios</a:t>
            </a:r>
            <a:r>
              <a:rPr lang="en-US" sz="2100" dirty="0"/>
              <a:t> de input de capital, e </a:t>
            </a:r>
            <a:r>
              <a:rPr lang="en-US" sz="2100" dirty="0" err="1"/>
              <a:t>quais</a:t>
            </a:r>
            <a:r>
              <a:rPr lang="en-US" sz="2100" dirty="0"/>
              <a:t> </a:t>
            </a:r>
            <a:r>
              <a:rPr lang="en-US" sz="2100" dirty="0" err="1"/>
              <a:t>diferenças</a:t>
            </a:r>
            <a:r>
              <a:rPr lang="en-US" sz="2100" dirty="0"/>
              <a:t> </a:t>
            </a:r>
            <a:r>
              <a:rPr lang="en-US" sz="2100" dirty="0" err="1"/>
              <a:t>relativas</a:t>
            </a:r>
            <a:r>
              <a:rPr lang="en-US" sz="2100" dirty="0"/>
              <a:t> </a:t>
            </a:r>
            <a:r>
              <a:rPr lang="en-US" sz="2100" dirty="0" err="1"/>
              <a:t>existem</a:t>
            </a:r>
            <a:r>
              <a:rPr lang="en-US" sz="2100" dirty="0"/>
              <a:t> entre as </a:t>
            </a:r>
            <a:r>
              <a:rPr lang="en-US" sz="2100" dirty="0" err="1"/>
              <a:t>economias</a:t>
            </a:r>
            <a:r>
              <a:rPr lang="en-US" sz="2100" dirty="0"/>
              <a:t> da zona euro?</a:t>
            </a:r>
          </a:p>
          <a:p>
            <a:pPr marL="914389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100" dirty="0"/>
              <a:t>Quais </a:t>
            </a:r>
            <a:r>
              <a:rPr lang="en-US" sz="2100" dirty="0" err="1"/>
              <a:t>são</a:t>
            </a:r>
            <a:r>
              <a:rPr lang="en-US" sz="2100" dirty="0"/>
              <a:t> as </a:t>
            </a:r>
            <a:r>
              <a:rPr lang="en-US" sz="2100" dirty="0" err="1"/>
              <a:t>diferença</a:t>
            </a:r>
            <a:r>
              <a:rPr lang="en-US" sz="2100" dirty="0"/>
              <a:t> </a:t>
            </a:r>
            <a:r>
              <a:rPr lang="en-US" sz="2100" dirty="0" err="1"/>
              <a:t>existentes</a:t>
            </a:r>
            <a:r>
              <a:rPr lang="en-US" sz="2100" dirty="0"/>
              <a:t> entre as </a:t>
            </a:r>
            <a:r>
              <a:rPr lang="en-US" sz="2100" dirty="0" err="1"/>
              <a:t>economias</a:t>
            </a:r>
            <a:r>
              <a:rPr lang="en-US" sz="2100" dirty="0"/>
              <a:t> no </a:t>
            </a:r>
            <a:r>
              <a:rPr lang="en-US" sz="2100" dirty="0" err="1"/>
              <a:t>investimento</a:t>
            </a:r>
            <a:r>
              <a:rPr lang="en-US" sz="2100" dirty="0"/>
              <a:t> de media e </a:t>
            </a:r>
            <a:r>
              <a:rPr lang="en-US" sz="2100" dirty="0" err="1"/>
              <a:t>alta</a:t>
            </a:r>
            <a:r>
              <a:rPr lang="en-US" sz="2100" dirty="0"/>
              <a:t> </a:t>
            </a:r>
            <a:r>
              <a:rPr lang="en-US" sz="2100" dirty="0" err="1"/>
              <a:t>tecnologia</a:t>
            </a:r>
            <a:r>
              <a:rPr lang="en-US" sz="2100" dirty="0"/>
              <a:t>?</a:t>
            </a:r>
          </a:p>
          <a:p>
            <a:pPr marL="914389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100" dirty="0"/>
              <a:t>Que é o </a:t>
            </a:r>
            <a:r>
              <a:rPr lang="en-US" sz="2100" dirty="0" err="1"/>
              <a:t>grau</a:t>
            </a:r>
            <a:r>
              <a:rPr lang="en-US" sz="2100" dirty="0"/>
              <a:t> de </a:t>
            </a:r>
            <a:r>
              <a:rPr lang="en-US" sz="2100" dirty="0" err="1"/>
              <a:t>complexidade</a:t>
            </a:r>
            <a:r>
              <a:rPr lang="en-US" sz="2100" dirty="0"/>
              <a:t> do panorama de </a:t>
            </a:r>
            <a:r>
              <a:rPr lang="en-US" sz="2100" dirty="0" err="1"/>
              <a:t>investimento</a:t>
            </a:r>
            <a:r>
              <a:rPr lang="en-US" sz="2100" dirty="0"/>
              <a:t>?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7C061C0C-76E5-4A6D-806E-92B789B96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6724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2400" b="1" dirty="0"/>
              <a:t>B</a:t>
            </a:r>
            <a:r>
              <a:rPr lang="en-US" sz="2500" b="1" dirty="0"/>
              <a:t>. Drivers das </a:t>
            </a:r>
            <a:r>
              <a:rPr lang="en-US" sz="2500" b="1" dirty="0" err="1"/>
              <a:t>decisões</a:t>
            </a:r>
            <a:r>
              <a:rPr lang="en-US" sz="2500" b="1" dirty="0"/>
              <a:t> de </a:t>
            </a:r>
            <a:r>
              <a:rPr lang="en-US" sz="2500" b="1" dirty="0" err="1"/>
              <a:t>investimento</a:t>
            </a:r>
            <a:endParaRPr lang="en-US" sz="2500" b="1" dirty="0"/>
          </a:p>
          <a:p>
            <a:pPr marL="800112" lvl="1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100" dirty="0"/>
              <a:t>Teoria do </a:t>
            </a:r>
            <a:r>
              <a:rPr lang="en-US" sz="2100" dirty="0" err="1"/>
              <a:t>Crescimento</a:t>
            </a:r>
            <a:r>
              <a:rPr lang="en-US" sz="2100" dirty="0"/>
              <a:t> </a:t>
            </a:r>
            <a:r>
              <a:rPr lang="en-US" sz="2100" dirty="0" err="1"/>
              <a:t>Económico</a:t>
            </a:r>
            <a:endParaRPr lang="en-US" sz="2100" dirty="0"/>
          </a:p>
          <a:p>
            <a:pPr marL="800112" lvl="1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PT" sz="2100" dirty="0"/>
              <a:t>Crescimento do Investimento VS Produto Marginal do Capital e Taxa de Lucro: antes e após a introdução do Euro</a:t>
            </a:r>
            <a:endParaRPr lang="en-US" sz="2100" dirty="0"/>
          </a:p>
          <a:p>
            <a:pPr marL="800112" lvl="1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t-PT" sz="2100" dirty="0"/>
              <a:t>Produto Marginal do Capital: 1995 - 2007</a:t>
            </a:r>
            <a:endParaRPr lang="en-US" sz="2100" dirty="0"/>
          </a:p>
          <a:p>
            <a:pPr marL="800112" lvl="1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100" dirty="0" err="1"/>
              <a:t>Margem</a:t>
            </a:r>
            <a:r>
              <a:rPr lang="en-US" sz="2100" dirty="0"/>
              <a:t> de </a:t>
            </a:r>
            <a:r>
              <a:rPr lang="en-US" sz="2100" dirty="0" err="1"/>
              <a:t>Lucro</a:t>
            </a:r>
            <a:r>
              <a:rPr lang="en-US" sz="2100" dirty="0"/>
              <a:t>: 1995 - 2007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76B0BCD-0882-42EB-BD37-5636B1DC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13</a:t>
            </a:fld>
            <a:endParaRPr lang="pt-PT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BAB20E0-2F95-4507-8779-DF4076D183D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37AA57-CB04-4C5C-B374-D47CC047E865}"/>
              </a:ext>
            </a:extLst>
          </p:cNvPr>
          <p:cNvSpPr txBox="1"/>
          <p:nvPr/>
        </p:nvSpPr>
        <p:spPr>
          <a:xfrm>
            <a:off x="7821637" y="-11290"/>
            <a:ext cx="3595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5E798AB2-AB01-4F2A-A1A8-B051D7D17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97993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0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5016927-2D7C-423C-B368-79A8BA771D2F}"/>
              </a:ext>
            </a:extLst>
          </p:cNvPr>
          <p:cNvSpPr txBox="1"/>
          <p:nvPr/>
        </p:nvSpPr>
        <p:spPr>
          <a:xfrm>
            <a:off x="934277" y="773622"/>
            <a:ext cx="1032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Como </a:t>
            </a:r>
            <a:r>
              <a:rPr lang="en-US" sz="2000" b="1" i="1" dirty="0" err="1"/>
              <a:t>foi</a:t>
            </a:r>
            <a:r>
              <a:rPr lang="en-US" sz="2000" b="1" i="1" dirty="0"/>
              <a:t> o </a:t>
            </a:r>
            <a:r>
              <a:rPr lang="en-US" sz="2000" b="1" i="1" dirty="0" err="1"/>
              <a:t>crescimento</a:t>
            </a:r>
            <a:r>
              <a:rPr lang="en-US" sz="2000" b="1" i="1" dirty="0"/>
              <a:t> do capital </a:t>
            </a:r>
            <a:r>
              <a:rPr lang="en-US" sz="2000" b="1" i="1" dirty="0" err="1"/>
              <a:t>nas</a:t>
            </a:r>
            <a:r>
              <a:rPr lang="en-US" sz="2000" b="1" i="1" dirty="0"/>
              <a:t> </a:t>
            </a:r>
            <a:r>
              <a:rPr lang="en-US" sz="2000" b="1" i="1" dirty="0" err="1"/>
              <a:t>economias</a:t>
            </a:r>
            <a:r>
              <a:rPr lang="en-US" sz="2000" b="1" i="1" dirty="0"/>
              <a:t> </a:t>
            </a:r>
            <a:r>
              <a:rPr lang="en-US" sz="2000" b="1" i="1" dirty="0" err="1"/>
              <a:t>em</a:t>
            </a:r>
            <a:r>
              <a:rPr lang="en-US" sz="2000" b="1" i="1" dirty="0"/>
              <a:t> </a:t>
            </a:r>
            <a:r>
              <a:rPr lang="pt-PT" sz="2000" b="1" i="1" dirty="0"/>
              <a:t>convergência</a:t>
            </a:r>
            <a:r>
              <a:rPr lang="en-US" sz="2000" b="1" i="1" dirty="0"/>
              <a:t> (catching up economies) </a:t>
            </a:r>
            <a:r>
              <a:rPr lang="en-US" sz="2000" b="1" i="1" dirty="0" err="1"/>
              <a:t>em</a:t>
            </a:r>
            <a:r>
              <a:rPr lang="en-US" sz="2000" b="1" i="1" dirty="0"/>
              <a:t> </a:t>
            </a:r>
            <a:r>
              <a:rPr lang="en-US" sz="2000" b="1" i="1" dirty="0" err="1"/>
              <a:t>comparação</a:t>
            </a:r>
            <a:r>
              <a:rPr lang="en-US" sz="2000" b="1" i="1" dirty="0"/>
              <a:t> com as </a:t>
            </a:r>
            <a:r>
              <a:rPr lang="en-US" sz="2000" b="1" i="1" dirty="0" err="1"/>
              <a:t>economias</a:t>
            </a:r>
            <a:r>
              <a:rPr lang="en-US" sz="2000" b="1" i="1" dirty="0"/>
              <a:t> </a:t>
            </a:r>
            <a:r>
              <a:rPr lang="en-US" sz="2000" b="1" i="1" dirty="0" err="1"/>
              <a:t>mais</a:t>
            </a:r>
            <a:r>
              <a:rPr lang="en-US" sz="2000" b="1" i="1" dirty="0"/>
              <a:t> </a:t>
            </a:r>
            <a:r>
              <a:rPr lang="en-US" sz="2000" b="1" i="1" dirty="0" err="1"/>
              <a:t>avançadas</a:t>
            </a:r>
            <a:r>
              <a:rPr lang="en-US" sz="2000" b="1" i="1" dirty="0"/>
              <a:t> no </a:t>
            </a:r>
            <a:r>
              <a:rPr lang="en-US" sz="2000" b="1" i="1" dirty="0" err="1"/>
              <a:t>período</a:t>
            </a:r>
            <a:r>
              <a:rPr lang="en-US" sz="2000" b="1" i="1" dirty="0"/>
              <a:t> da </a:t>
            </a:r>
            <a:r>
              <a:rPr lang="en-US" sz="2000" b="1" i="1" dirty="0" err="1"/>
              <a:t>pré</a:t>
            </a:r>
            <a:r>
              <a:rPr lang="en-US" sz="2000" b="1" i="1" dirty="0"/>
              <a:t>-crisis</a:t>
            </a:r>
            <a:r>
              <a:rPr lang="en-US" sz="2000" b="1" dirty="0"/>
              <a:t>?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9D4E0E8-BBF2-4D76-9A7E-381B4AF41590}"/>
              </a:ext>
            </a:extLst>
          </p:cNvPr>
          <p:cNvSpPr txBox="1"/>
          <p:nvPr/>
        </p:nvSpPr>
        <p:spPr>
          <a:xfrm>
            <a:off x="934277" y="3631400"/>
            <a:ext cx="10323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 que </a:t>
            </a:r>
            <a:r>
              <a:rPr lang="en-US" b="1" dirty="0" err="1"/>
              <a:t>significa</a:t>
            </a:r>
            <a:r>
              <a:rPr lang="en-US" b="1" dirty="0"/>
              <a:t> </a:t>
            </a:r>
            <a:r>
              <a:rPr lang="en-US" b="1" dirty="0" err="1"/>
              <a:t>serviços</a:t>
            </a:r>
            <a:r>
              <a:rPr lang="en-US" b="1" dirty="0"/>
              <a:t> de capital?</a:t>
            </a:r>
          </a:p>
          <a:p>
            <a:endParaRPr lang="en-US" b="1" dirty="0"/>
          </a:p>
          <a:p>
            <a:r>
              <a:rPr lang="pt-BR" dirty="0"/>
              <a:t>“</a:t>
            </a:r>
            <a:r>
              <a:rPr lang="pt-BR" i="1" dirty="0"/>
              <a:t>Os serviços de capital referem-se ao </a:t>
            </a:r>
            <a:r>
              <a:rPr lang="pt-BR" b="1" i="1" dirty="0"/>
              <a:t>fluxo de serviços produtivos fornecidos por um ativo </a:t>
            </a:r>
            <a:r>
              <a:rPr lang="pt-BR" i="1" dirty="0"/>
              <a:t>que é empregado na produção... Os serviços de capital são </a:t>
            </a:r>
            <a:r>
              <a:rPr lang="pt-BR" b="1" i="1" dirty="0"/>
              <a:t>a medida apropriada de entrada de capital na análise de produção</a:t>
            </a:r>
            <a:r>
              <a:rPr lang="pt-BR" dirty="0"/>
              <a:t>” OCDE</a:t>
            </a:r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a 7">
                <a:extLst>
                  <a:ext uri="{FF2B5EF4-FFF2-40B4-BE49-F238E27FC236}">
                    <a16:creationId xmlns:a16="http://schemas.microsoft.com/office/drawing/2014/main" id="{015A191E-8109-43B4-B47A-5AF7054E03F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02179" y="2266375"/>
              <a:ext cx="8128000" cy="719524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83517991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528061076"/>
                        </a:ext>
                      </a:extLst>
                    </a:gridCol>
                  </a:tblGrid>
                  <a:tr h="357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err="1"/>
                            <a:t>Economias</a:t>
                          </a:r>
                          <a:r>
                            <a:rPr lang="en-US" sz="1300" b="0" dirty="0"/>
                            <a:t> </a:t>
                          </a:r>
                          <a:r>
                            <a:rPr lang="en-US" sz="1300" b="0" dirty="0" err="1"/>
                            <a:t>em</a:t>
                          </a:r>
                          <a:r>
                            <a:rPr lang="en-US" sz="1300" b="0" dirty="0"/>
                            <a:t> </a:t>
                          </a:r>
                          <a:r>
                            <a:rPr lang="en-US" sz="1300" b="0" dirty="0" err="1"/>
                            <a:t>convergência</a:t>
                          </a:r>
                          <a:endParaRPr lang="en-US" sz="13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b="0" dirty="0"/>
                            <a:t>5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13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sz="13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300" b="0" dirty="0"/>
                            <a:t>%  -  8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13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pt-PT" sz="13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PT" sz="1300" b="0" smtClean="0"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endParaRPr lang="en-US" sz="13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9778432"/>
                      </a:ext>
                    </a:extLst>
                  </a:tr>
                  <a:tr h="3622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err="1"/>
                            <a:t>Economias</a:t>
                          </a:r>
                          <a:r>
                            <a:rPr lang="en-US" sz="1300" b="0" dirty="0"/>
                            <a:t> </a:t>
                          </a:r>
                          <a:r>
                            <a:rPr lang="en-US" sz="1300" b="0" dirty="0" err="1"/>
                            <a:t>mais</a:t>
                          </a:r>
                          <a:r>
                            <a:rPr lang="en-US" sz="1300" b="0" dirty="0"/>
                            <a:t> </a:t>
                          </a:r>
                          <a:r>
                            <a:rPr lang="en-US" sz="1300" b="0" dirty="0" err="1"/>
                            <a:t>avançadas</a:t>
                          </a:r>
                          <a:endParaRPr lang="en-US" sz="13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/>
                            <a:t>2%  -  3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skw"/>
                                  <m:ctrlPr>
                                    <a:rPr lang="en-US" sz="1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13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sz="1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300" b="0" dirty="0"/>
                            <a:t>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1599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a 7">
                <a:extLst>
                  <a:ext uri="{FF2B5EF4-FFF2-40B4-BE49-F238E27FC236}">
                    <a16:creationId xmlns:a16="http://schemas.microsoft.com/office/drawing/2014/main" id="{015A191E-8109-43B4-B47A-5AF7054E03F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9400570"/>
                  </p:ext>
                </p:extLst>
              </p:nvPr>
            </p:nvGraphicFramePr>
            <p:xfrm>
              <a:off x="1902179" y="2266375"/>
              <a:ext cx="8128000" cy="719524"/>
            </p:xfrm>
            <a:graphic>
              <a:graphicData uri="http://schemas.openxmlformats.org/drawingml/2006/table">
                <a:tbl>
                  <a:tblPr firstRow="1" bandRow="1">
                    <a:tableStyleId>{0505E3EF-67EA-436B-97B2-0124C06EBD24}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3283517991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3528061076"/>
                        </a:ext>
                      </a:extLst>
                    </a:gridCol>
                  </a:tblGrid>
                  <a:tr h="3572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err="1"/>
                            <a:t>Economias</a:t>
                          </a:r>
                          <a:r>
                            <a:rPr lang="en-US" sz="1300" b="0" dirty="0"/>
                            <a:t> </a:t>
                          </a:r>
                          <a:r>
                            <a:rPr lang="en-US" sz="1300" b="0" dirty="0" err="1"/>
                            <a:t>em</a:t>
                          </a:r>
                          <a:r>
                            <a:rPr lang="en-US" sz="1300" b="0" dirty="0"/>
                            <a:t> </a:t>
                          </a:r>
                          <a:r>
                            <a:rPr lang="en-US" sz="1300" b="0" dirty="0" err="1"/>
                            <a:t>convergência</a:t>
                          </a:r>
                          <a:endParaRPr lang="en-US" sz="13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>
                          <a:blip r:embed="rId3"/>
                          <a:stretch>
                            <a:fillRect l="-100300" t="-79661" r="-300" b="-2067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9778432"/>
                      </a:ext>
                    </a:extLst>
                  </a:tr>
                  <a:tr h="3622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b="0" dirty="0" err="1"/>
                            <a:t>Economias</a:t>
                          </a:r>
                          <a:r>
                            <a:rPr lang="en-US" sz="1300" b="0" dirty="0"/>
                            <a:t> </a:t>
                          </a:r>
                          <a:r>
                            <a:rPr lang="en-US" sz="1300" b="0" dirty="0" err="1"/>
                            <a:t>mais</a:t>
                          </a:r>
                          <a:r>
                            <a:rPr lang="en-US" sz="1300" b="0" dirty="0"/>
                            <a:t> </a:t>
                          </a:r>
                          <a:r>
                            <a:rPr lang="en-US" sz="1300" b="0" dirty="0" err="1"/>
                            <a:t>avançadas</a:t>
                          </a:r>
                          <a:endParaRPr lang="en-US" sz="13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blipFill>
                          <a:blip r:embed="rId3"/>
                          <a:stretch>
                            <a:fillRect l="-100300" t="-176667" r="-300" b="-1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15995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A0FDA00-585B-4A16-A9A6-7EE26B91C8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88103" y="1882283"/>
          <a:ext cx="8142077" cy="3708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142077">
                  <a:extLst>
                    <a:ext uri="{9D8B030D-6E8A-4147-A177-3AD203B41FA5}">
                      <a16:colId xmlns:a16="http://schemas.microsoft.com/office/drawing/2014/main" val="4023891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Taxa de </a:t>
                      </a:r>
                      <a:r>
                        <a:rPr lang="en-US" sz="1300" dirty="0" err="1"/>
                        <a:t>crescimento</a:t>
                      </a:r>
                      <a:r>
                        <a:rPr lang="en-US" sz="1300" dirty="0"/>
                        <a:t> dos </a:t>
                      </a:r>
                      <a:r>
                        <a:rPr lang="en-US" sz="1300" dirty="0" err="1"/>
                        <a:t>serviços</a:t>
                      </a:r>
                      <a:r>
                        <a:rPr lang="en-US" sz="1300" dirty="0"/>
                        <a:t> de capital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1234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121525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992868B5-9385-4E35-B97D-51EFE7312344}"/>
              </a:ext>
            </a:extLst>
          </p:cNvPr>
          <p:cNvSpPr txBox="1"/>
          <p:nvPr/>
        </p:nvSpPr>
        <p:spPr>
          <a:xfrm>
            <a:off x="4216069" y="2999151"/>
            <a:ext cx="3472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(</a:t>
            </a:r>
            <a:r>
              <a:rPr lang="en-US" sz="1200" b="1" dirty="0" err="1"/>
              <a:t>Período</a:t>
            </a:r>
            <a:r>
              <a:rPr lang="en-US" sz="1200" b="1" dirty="0"/>
              <a:t> 1999-2007)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09C7FAC1-5B23-48DA-9C00-8EC9E61E3EB6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70D9B30-4362-479E-AD17-4247846CDE17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14" name="Picture 2" descr="Resultado de imagem para iseg">
            <a:extLst>
              <a:ext uri="{FF2B5EF4-FFF2-40B4-BE49-F238E27FC236}">
                <a16:creationId xmlns:a16="http://schemas.microsoft.com/office/drawing/2014/main" id="{260DF413-770D-41D3-9E59-BBDA3A294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5">
            <a:extLst>
              <a:ext uri="{FF2B5EF4-FFF2-40B4-BE49-F238E27FC236}">
                <a16:creationId xmlns:a16="http://schemas.microsoft.com/office/drawing/2014/main" id="{972A7466-B748-4A6D-9F83-7130A015A55D}"/>
              </a:ext>
            </a:extLst>
          </p:cNvPr>
          <p:cNvSpPr txBox="1">
            <a:spLocks/>
          </p:cNvSpPr>
          <p:nvPr/>
        </p:nvSpPr>
        <p:spPr>
          <a:xfrm>
            <a:off x="0" y="16184"/>
            <a:ext cx="6928059" cy="37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rgbClr val="123474"/>
                </a:solidFill>
              </a:rPr>
              <a:t>A. </a:t>
            </a:r>
            <a:r>
              <a:rPr lang="en-US" sz="2000" b="1" dirty="0">
                <a:solidFill>
                  <a:srgbClr val="123474"/>
                </a:solidFill>
              </a:rPr>
              <a:t>PANORAMA DO INVESTIMENTO AO NÍVEL SECTORIAL </a:t>
            </a: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1D5A95B8-3AE6-431F-94FD-6FC11319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64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2F0A98F-20D7-45AF-8DEA-58AA84034BCA}"/>
              </a:ext>
            </a:extLst>
          </p:cNvPr>
          <p:cNvSpPr txBox="1"/>
          <p:nvPr/>
        </p:nvSpPr>
        <p:spPr>
          <a:xfrm>
            <a:off x="5484017" y="2838109"/>
            <a:ext cx="59224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b="1" dirty="0"/>
              <a:t>Sector dos serviços/bens não-transacionáveis: 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pt-BR" dirty="0"/>
              <a:t>Maior destinatário dos fluxos de capitais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pt-BR" dirty="0"/>
              <a:t>Maior relevancia nas economias emergentes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pt-BR" dirty="0"/>
              <a:t>Menores níveis de produtividade </a:t>
            </a:r>
          </a:p>
          <a:p>
            <a:pPr marL="457188" lvl="1"/>
            <a:r>
              <a:rPr lang="pt-BR" dirty="0"/>
              <a:t> </a:t>
            </a:r>
          </a:p>
          <a:p>
            <a:pPr lvl="1"/>
            <a:endParaRPr lang="en-US" b="1" dirty="0"/>
          </a:p>
          <a:p>
            <a:pPr marL="800080" lvl="1" indent="-342891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61001D19-0CCE-44AE-B67F-A00FE9E7D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56" y="555189"/>
            <a:ext cx="4321682" cy="575838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1A17F90-796E-4F3F-80D7-9F5F0E659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739" y="4422393"/>
            <a:ext cx="352917" cy="3400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5E7116F-E544-4E65-91AD-9F976B72F618}"/>
              </a:ext>
            </a:extLst>
          </p:cNvPr>
          <p:cNvSpPr/>
          <p:nvPr/>
        </p:nvSpPr>
        <p:spPr>
          <a:xfrm>
            <a:off x="433659" y="3060576"/>
            <a:ext cx="4709623" cy="118942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7E3E628-0235-433C-8768-51E00D480B21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68568BC2-2065-4775-86CB-C48D433F4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5837350-A431-46EA-ADBA-00F29C3E3382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F6C68E-E270-4211-945E-5C540F4B8E60}"/>
              </a:ext>
            </a:extLst>
          </p:cNvPr>
          <p:cNvSpPr/>
          <p:nvPr/>
        </p:nvSpPr>
        <p:spPr>
          <a:xfrm>
            <a:off x="5544383" y="1784184"/>
            <a:ext cx="6098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Quais</a:t>
            </a:r>
            <a:r>
              <a:rPr lang="en-US" b="1" dirty="0"/>
              <a:t> </a:t>
            </a:r>
            <a:r>
              <a:rPr lang="en-US" b="1" dirty="0" err="1"/>
              <a:t>setores</a:t>
            </a:r>
            <a:r>
              <a:rPr lang="en-US" b="1" dirty="0"/>
              <a:t> </a:t>
            </a:r>
            <a:r>
              <a:rPr lang="en-US" b="1" dirty="0" err="1"/>
              <a:t>são</a:t>
            </a:r>
            <a:r>
              <a:rPr lang="en-US" b="1" dirty="0"/>
              <a:t>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principais</a:t>
            </a:r>
            <a:r>
              <a:rPr lang="en-US" b="1" dirty="0"/>
              <a:t> </a:t>
            </a:r>
            <a:r>
              <a:rPr lang="en-US" b="1" dirty="0" err="1"/>
              <a:t>destinatarios</a:t>
            </a:r>
            <a:r>
              <a:rPr lang="en-US" b="1" dirty="0"/>
              <a:t> de input de capital, e </a:t>
            </a:r>
            <a:r>
              <a:rPr lang="en-US" b="1" dirty="0" err="1"/>
              <a:t>quais</a:t>
            </a:r>
            <a:r>
              <a:rPr lang="en-US" b="1" dirty="0"/>
              <a:t> </a:t>
            </a:r>
            <a:r>
              <a:rPr lang="en-US" b="1" dirty="0" err="1"/>
              <a:t>diferenças</a:t>
            </a:r>
            <a:r>
              <a:rPr lang="en-US" b="1" dirty="0"/>
              <a:t> </a:t>
            </a:r>
            <a:r>
              <a:rPr lang="en-US" b="1" dirty="0" err="1"/>
              <a:t>relativas</a:t>
            </a:r>
            <a:r>
              <a:rPr lang="en-US" b="1" dirty="0"/>
              <a:t> </a:t>
            </a:r>
            <a:r>
              <a:rPr lang="en-US" b="1" dirty="0" err="1"/>
              <a:t>existem</a:t>
            </a:r>
            <a:r>
              <a:rPr lang="en-US" b="1" dirty="0"/>
              <a:t> entre as </a:t>
            </a:r>
            <a:r>
              <a:rPr lang="en-US" b="1" dirty="0" err="1"/>
              <a:t>economias</a:t>
            </a:r>
            <a:r>
              <a:rPr lang="en-US" b="1" dirty="0"/>
              <a:t> da zona euro?</a:t>
            </a:r>
            <a:endParaRPr lang="en-US" dirty="0"/>
          </a:p>
        </p:txBody>
      </p:sp>
      <p:sp>
        <p:nvSpPr>
          <p:cNvPr id="14" name="Título 5">
            <a:extLst>
              <a:ext uri="{FF2B5EF4-FFF2-40B4-BE49-F238E27FC236}">
                <a16:creationId xmlns:a16="http://schemas.microsoft.com/office/drawing/2014/main" id="{3401483F-B8C0-4DD8-A8AF-52A1B9278881}"/>
              </a:ext>
            </a:extLst>
          </p:cNvPr>
          <p:cNvSpPr txBox="1">
            <a:spLocks/>
          </p:cNvSpPr>
          <p:nvPr/>
        </p:nvSpPr>
        <p:spPr>
          <a:xfrm>
            <a:off x="1" y="53007"/>
            <a:ext cx="6928059" cy="37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rgbClr val="123474"/>
                </a:solidFill>
              </a:rPr>
              <a:t>A. </a:t>
            </a:r>
            <a:r>
              <a:rPr lang="en-US" sz="2000" b="1" dirty="0">
                <a:solidFill>
                  <a:srgbClr val="123474"/>
                </a:solidFill>
              </a:rPr>
              <a:t>PANORAMA DO INVESTIMENTO AO NÍVEL SECTORIAL </a:t>
            </a:r>
          </a:p>
        </p:txBody>
      </p:sp>
    </p:spTree>
    <p:extLst>
      <p:ext uri="{BB962C8B-B14F-4D97-AF65-F5344CB8AC3E}">
        <p14:creationId xmlns:p14="http://schemas.microsoft.com/office/powerpoint/2010/main" val="10225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2F0A98F-20D7-45AF-8DEA-58AA84034BCA}"/>
              </a:ext>
            </a:extLst>
          </p:cNvPr>
          <p:cNvSpPr txBox="1"/>
          <p:nvPr/>
        </p:nvSpPr>
        <p:spPr>
          <a:xfrm>
            <a:off x="5708430" y="1197310"/>
            <a:ext cx="5936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"/>
            <a:r>
              <a:rPr lang="en-US" b="1" dirty="0"/>
              <a:t>1. </a:t>
            </a:r>
            <a:r>
              <a:rPr lang="en-US" b="1" dirty="0" err="1"/>
              <a:t>Quais</a:t>
            </a:r>
            <a:r>
              <a:rPr lang="en-US" b="1" dirty="0"/>
              <a:t> </a:t>
            </a:r>
            <a:r>
              <a:rPr lang="en-US" b="1" dirty="0" err="1"/>
              <a:t>setores</a:t>
            </a:r>
            <a:r>
              <a:rPr lang="en-US" b="1" dirty="0"/>
              <a:t> </a:t>
            </a:r>
            <a:r>
              <a:rPr lang="en-US" b="1" dirty="0" err="1"/>
              <a:t>são</a:t>
            </a:r>
            <a:r>
              <a:rPr lang="en-US" b="1" dirty="0"/>
              <a:t>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principais</a:t>
            </a:r>
            <a:r>
              <a:rPr lang="en-US" b="1" dirty="0"/>
              <a:t> </a:t>
            </a:r>
            <a:r>
              <a:rPr lang="en-US" b="1" dirty="0" err="1"/>
              <a:t>destinatarios</a:t>
            </a:r>
            <a:r>
              <a:rPr lang="en-US" b="1" dirty="0"/>
              <a:t> de input de capital, e </a:t>
            </a:r>
            <a:r>
              <a:rPr lang="en-US" b="1" dirty="0" err="1"/>
              <a:t>quais</a:t>
            </a:r>
            <a:r>
              <a:rPr lang="en-US" b="1" dirty="0"/>
              <a:t> </a:t>
            </a:r>
            <a:r>
              <a:rPr lang="en-US" b="1" dirty="0" err="1"/>
              <a:t>diferenças</a:t>
            </a:r>
            <a:r>
              <a:rPr lang="en-US" b="1" dirty="0"/>
              <a:t> </a:t>
            </a:r>
            <a:r>
              <a:rPr lang="en-US" b="1" dirty="0" err="1"/>
              <a:t>relativas</a:t>
            </a:r>
            <a:r>
              <a:rPr lang="en-US" b="1" dirty="0"/>
              <a:t> </a:t>
            </a:r>
            <a:r>
              <a:rPr lang="en-US" b="1" dirty="0" err="1"/>
              <a:t>existem</a:t>
            </a:r>
            <a:r>
              <a:rPr lang="en-US" b="1" dirty="0"/>
              <a:t> entre as </a:t>
            </a:r>
            <a:r>
              <a:rPr lang="en-US" b="1" dirty="0" err="1"/>
              <a:t>economias</a:t>
            </a:r>
            <a:r>
              <a:rPr lang="en-US" b="1" dirty="0"/>
              <a:t> da zona euro?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Industrias de distribuição: comércio por grosso e a retalho, transporte, armazenamento;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Constraste na contribuição dos serviços de utilidade pública: electricidade, gas, abastecimento de agua.</a:t>
            </a:r>
            <a:endParaRPr lang="en-US" b="1" dirty="0"/>
          </a:p>
          <a:p>
            <a:pPr marL="800080" lvl="1" indent="-342891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73119577-7776-4231-8FA5-350B51844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40"/>
          <a:stretch/>
        </p:blipFill>
        <p:spPr>
          <a:xfrm>
            <a:off x="390394" y="517553"/>
            <a:ext cx="4760253" cy="5822897"/>
          </a:xfrm>
          <a:prstGeom prst="rect">
            <a:avLst/>
          </a:prstGeom>
        </p:spPr>
      </p:pic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20E2F08A-D07C-419C-B885-F491087F3D94}"/>
              </a:ext>
            </a:extLst>
          </p:cNvPr>
          <p:cNvCxnSpPr>
            <a:cxnSpLocks/>
          </p:cNvCxnSpPr>
          <p:nvPr/>
        </p:nvCxnSpPr>
        <p:spPr>
          <a:xfrm>
            <a:off x="2770520" y="1986188"/>
            <a:ext cx="980661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exão reta 8">
            <a:extLst>
              <a:ext uri="{FF2B5EF4-FFF2-40B4-BE49-F238E27FC236}">
                <a16:creationId xmlns:a16="http://schemas.microsoft.com/office/drawing/2014/main" id="{50994805-4146-4081-8E4D-2C4F2AF38B41}"/>
              </a:ext>
            </a:extLst>
          </p:cNvPr>
          <p:cNvCxnSpPr>
            <a:cxnSpLocks/>
          </p:cNvCxnSpPr>
          <p:nvPr/>
        </p:nvCxnSpPr>
        <p:spPr>
          <a:xfrm>
            <a:off x="763417" y="5869075"/>
            <a:ext cx="1391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A01B09CD-B529-422E-BFAB-CD6428F73BF8}"/>
              </a:ext>
            </a:extLst>
          </p:cNvPr>
          <p:cNvCxnSpPr>
            <a:cxnSpLocks/>
          </p:cNvCxnSpPr>
          <p:nvPr/>
        </p:nvCxnSpPr>
        <p:spPr>
          <a:xfrm>
            <a:off x="2770519" y="2284269"/>
            <a:ext cx="1391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57D5A0B6-4327-432F-AAA1-2E9329FF0805}"/>
              </a:ext>
            </a:extLst>
          </p:cNvPr>
          <p:cNvSpPr/>
          <p:nvPr/>
        </p:nvSpPr>
        <p:spPr>
          <a:xfrm>
            <a:off x="546598" y="2284269"/>
            <a:ext cx="1825116" cy="160621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E7943A5-D5F2-40A2-8532-B3095575A95A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10" name="Picture 2" descr="Resultado de imagem para iseg">
            <a:extLst>
              <a:ext uri="{FF2B5EF4-FFF2-40B4-BE49-F238E27FC236}">
                <a16:creationId xmlns:a16="http://schemas.microsoft.com/office/drawing/2014/main" id="{D4B279BF-2F1C-401D-B43C-FB0FEAD00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B5E05F47-DF5C-4F66-8CD7-BF143C201560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18" name="Título 5">
            <a:extLst>
              <a:ext uri="{FF2B5EF4-FFF2-40B4-BE49-F238E27FC236}">
                <a16:creationId xmlns:a16="http://schemas.microsoft.com/office/drawing/2014/main" id="{469D20D8-04EF-4EF8-9581-CD5F8BA49845}"/>
              </a:ext>
            </a:extLst>
          </p:cNvPr>
          <p:cNvSpPr txBox="1">
            <a:spLocks/>
          </p:cNvSpPr>
          <p:nvPr/>
        </p:nvSpPr>
        <p:spPr>
          <a:xfrm>
            <a:off x="1" y="53007"/>
            <a:ext cx="6928059" cy="37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rgbClr val="123474"/>
                </a:solidFill>
              </a:rPr>
              <a:t>A. </a:t>
            </a:r>
            <a:r>
              <a:rPr lang="en-US" sz="2000" b="1" dirty="0">
                <a:solidFill>
                  <a:srgbClr val="123474"/>
                </a:solidFill>
              </a:rPr>
              <a:t>PANORAMA DO INVESTIMENTO AO NÍVEL SECTORIAL </a:t>
            </a:r>
          </a:p>
        </p:txBody>
      </p:sp>
      <p:cxnSp>
        <p:nvCxnSpPr>
          <p:cNvPr id="14" name="Conexão reta 6">
            <a:extLst>
              <a:ext uri="{FF2B5EF4-FFF2-40B4-BE49-F238E27FC236}">
                <a16:creationId xmlns:a16="http://schemas.microsoft.com/office/drawing/2014/main" id="{A01B09CD-B529-422E-BFAB-CD6428F73BF8}"/>
              </a:ext>
            </a:extLst>
          </p:cNvPr>
          <p:cNvCxnSpPr>
            <a:cxnSpLocks/>
          </p:cNvCxnSpPr>
          <p:nvPr/>
        </p:nvCxnSpPr>
        <p:spPr>
          <a:xfrm>
            <a:off x="2711900" y="2577349"/>
            <a:ext cx="857777" cy="75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69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2F0A98F-20D7-45AF-8DEA-58AA84034BCA}"/>
              </a:ext>
            </a:extLst>
          </p:cNvPr>
          <p:cNvSpPr txBox="1"/>
          <p:nvPr/>
        </p:nvSpPr>
        <p:spPr>
          <a:xfrm>
            <a:off x="5415157" y="1715581"/>
            <a:ext cx="59912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 </a:t>
            </a:r>
            <a:r>
              <a:rPr lang="en-US" b="1" dirty="0" err="1"/>
              <a:t>Quais</a:t>
            </a:r>
            <a:r>
              <a:rPr lang="en-US" b="1" dirty="0"/>
              <a:t> </a:t>
            </a:r>
            <a:r>
              <a:rPr lang="en-US" b="1" dirty="0" err="1"/>
              <a:t>são</a:t>
            </a:r>
            <a:r>
              <a:rPr lang="en-US" b="1" dirty="0"/>
              <a:t> as </a:t>
            </a:r>
            <a:r>
              <a:rPr lang="en-US" b="1" dirty="0" err="1"/>
              <a:t>diferenças</a:t>
            </a:r>
            <a:r>
              <a:rPr lang="en-US" b="1" dirty="0"/>
              <a:t> </a:t>
            </a:r>
            <a:r>
              <a:rPr lang="en-US" b="1" dirty="0" err="1"/>
              <a:t>existentes</a:t>
            </a:r>
            <a:r>
              <a:rPr lang="en-US" b="1" dirty="0"/>
              <a:t> entre as </a:t>
            </a:r>
            <a:r>
              <a:rPr lang="en-US" b="1" dirty="0" err="1"/>
              <a:t>economias</a:t>
            </a:r>
            <a:r>
              <a:rPr lang="en-US" b="1" dirty="0"/>
              <a:t> no </a:t>
            </a:r>
            <a:r>
              <a:rPr lang="en-US" b="1" dirty="0" err="1"/>
              <a:t>investimento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media e </a:t>
            </a:r>
            <a:r>
              <a:rPr lang="en-US" b="1" dirty="0" err="1"/>
              <a:t>alta</a:t>
            </a:r>
            <a:r>
              <a:rPr lang="en-US" b="1" dirty="0"/>
              <a:t> </a:t>
            </a:r>
            <a:r>
              <a:rPr lang="en-US" b="1" dirty="0" err="1"/>
              <a:t>tecnologia</a:t>
            </a:r>
            <a:r>
              <a:rPr lang="en-US" b="1" dirty="0"/>
              <a:t>?</a:t>
            </a:r>
            <a:endParaRPr lang="en-US" dirty="0"/>
          </a:p>
          <a:p>
            <a:pPr marL="800080" lvl="1" indent="-342891">
              <a:buFont typeface="Wingdings" panose="05000000000000000000" pitchFamily="2" charset="2"/>
              <a:buChar char="ü"/>
            </a:pPr>
            <a:endParaRPr lang="en-US" dirty="0"/>
          </a:p>
          <a:p>
            <a:pPr marL="742921" lvl="1" indent="-285744">
              <a:buFont typeface="Arial" panose="020B0604020202020204" pitchFamily="34" charset="0"/>
              <a:buChar char="•"/>
            </a:pPr>
            <a:r>
              <a:rPr lang="en-US" i="1" u="sng" dirty="0" err="1"/>
              <a:t>Economias</a:t>
            </a:r>
            <a:r>
              <a:rPr lang="en-US" i="1" u="sng" dirty="0"/>
              <a:t> </a:t>
            </a:r>
            <a:r>
              <a:rPr lang="en-US" i="1" u="sng" dirty="0" err="1"/>
              <a:t>avançadas</a:t>
            </a:r>
            <a:r>
              <a:rPr lang="en-US" i="1" u="sng" dirty="0"/>
              <a:t>: </a:t>
            </a:r>
            <a:r>
              <a:rPr lang="en-US" dirty="0" err="1"/>
              <a:t>Intermediação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e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atividades</a:t>
            </a:r>
            <a:r>
              <a:rPr lang="en-US" dirty="0"/>
              <a:t> </a:t>
            </a:r>
            <a:r>
              <a:rPr lang="en-US" dirty="0" err="1"/>
              <a:t>empresariais</a:t>
            </a:r>
            <a:r>
              <a:rPr lang="en-US" dirty="0"/>
              <a:t>;</a:t>
            </a:r>
          </a:p>
          <a:p>
            <a:pPr marL="742921" lvl="1" indent="-285744">
              <a:buFont typeface="Arial" panose="020B0604020202020204" pitchFamily="34" charset="0"/>
              <a:buChar char="•"/>
            </a:pPr>
            <a:endParaRPr lang="en-US" dirty="0"/>
          </a:p>
          <a:p>
            <a:pPr marL="742921" lvl="1" indent="-285744">
              <a:buFont typeface="Arial" panose="020B0604020202020204" pitchFamily="34" charset="0"/>
              <a:buChar char="•"/>
            </a:pPr>
            <a:r>
              <a:rPr lang="en-US" i="1" u="sng" dirty="0" err="1"/>
              <a:t>Economias</a:t>
            </a:r>
            <a:r>
              <a:rPr lang="en-US" i="1" u="sng" dirty="0"/>
              <a:t> </a:t>
            </a:r>
            <a:r>
              <a:rPr lang="en-US" i="1" u="sng" dirty="0" err="1"/>
              <a:t>emergentes</a:t>
            </a:r>
            <a:r>
              <a:rPr lang="en-US" i="1" dirty="0"/>
              <a:t>: </a:t>
            </a:r>
            <a:r>
              <a:rPr lang="en-US" dirty="0" err="1"/>
              <a:t>Setor</a:t>
            </a:r>
            <a:r>
              <a:rPr lang="en-US" dirty="0"/>
              <a:t> de </a:t>
            </a:r>
            <a:r>
              <a:rPr lang="en-US" dirty="0" err="1"/>
              <a:t>manufaturas</a:t>
            </a:r>
            <a:r>
              <a:rPr lang="en-US" dirty="0"/>
              <a:t> e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indústrias</a:t>
            </a:r>
            <a:r>
              <a:rPr lang="en-US" dirty="0"/>
              <a:t> de </a:t>
            </a:r>
            <a:r>
              <a:rPr lang="en-US" dirty="0" err="1"/>
              <a:t>produção</a:t>
            </a:r>
            <a:r>
              <a:rPr lang="en-US" dirty="0"/>
              <a:t> das TICs, nomeadamente dos </a:t>
            </a:r>
            <a:r>
              <a:rPr lang="en-US" dirty="0" err="1"/>
              <a:t>correios</a:t>
            </a:r>
            <a:r>
              <a:rPr lang="en-US" dirty="0"/>
              <a:t> e das </a:t>
            </a:r>
            <a:r>
              <a:rPr lang="en-US" dirty="0" err="1"/>
              <a:t>telecomunicações</a:t>
            </a:r>
            <a:r>
              <a:rPr lang="en-US" dirty="0"/>
              <a:t>.</a:t>
            </a:r>
          </a:p>
        </p:txBody>
      </p:sp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id="{A53B0BE8-606A-45A3-A069-57C25E4EE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33" y="622178"/>
            <a:ext cx="4583319" cy="5613643"/>
          </a:xfrm>
          <a:prstGeom prst="rect">
            <a:avLst/>
          </a:prstGeom>
        </p:spPr>
      </p:pic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id="{FB2BA5C9-400D-42E8-A45A-7DAFE09BF8DD}"/>
              </a:ext>
            </a:extLst>
          </p:cNvPr>
          <p:cNvCxnSpPr>
            <a:cxnSpLocks/>
          </p:cNvCxnSpPr>
          <p:nvPr/>
        </p:nvCxnSpPr>
        <p:spPr>
          <a:xfrm flipV="1">
            <a:off x="2182529" y="2444262"/>
            <a:ext cx="1879517" cy="4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FB79A0FC-0F5F-4C88-8558-1E00DD3731E0}"/>
              </a:ext>
            </a:extLst>
          </p:cNvPr>
          <p:cNvCxnSpPr>
            <a:cxnSpLocks/>
          </p:cNvCxnSpPr>
          <p:nvPr/>
        </p:nvCxnSpPr>
        <p:spPr>
          <a:xfrm>
            <a:off x="2112189" y="3373636"/>
            <a:ext cx="144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AA7B6DDD-64D6-4C40-8038-B8A41A23C1F2}"/>
              </a:ext>
            </a:extLst>
          </p:cNvPr>
          <p:cNvCxnSpPr>
            <a:cxnSpLocks/>
          </p:cNvCxnSpPr>
          <p:nvPr/>
        </p:nvCxnSpPr>
        <p:spPr>
          <a:xfrm flipV="1">
            <a:off x="2182530" y="2901462"/>
            <a:ext cx="2283961" cy="13509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3D54C933-88B0-4869-B733-0F1BDE8ABA16}"/>
              </a:ext>
            </a:extLst>
          </p:cNvPr>
          <p:cNvCxnSpPr>
            <a:cxnSpLocks/>
          </p:cNvCxnSpPr>
          <p:nvPr/>
        </p:nvCxnSpPr>
        <p:spPr>
          <a:xfrm>
            <a:off x="2147359" y="3078583"/>
            <a:ext cx="648000" cy="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ítulo 1">
            <a:extLst>
              <a:ext uri="{FF2B5EF4-FFF2-40B4-BE49-F238E27FC236}">
                <a16:creationId xmlns:a16="http://schemas.microsoft.com/office/drawing/2014/main" id="{2817B2EC-3E85-42C8-89C5-C67BF6C10E27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1DCCCD5-24F1-4328-8DC2-6F1AF2AD9987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10" name="Picture 2" descr="Resultado de imagem para iseg">
            <a:extLst>
              <a:ext uri="{FF2B5EF4-FFF2-40B4-BE49-F238E27FC236}">
                <a16:creationId xmlns:a16="http://schemas.microsoft.com/office/drawing/2014/main" id="{DF3CD954-EAA4-425E-B1B6-5ACB05AD9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5">
            <a:extLst>
              <a:ext uri="{FF2B5EF4-FFF2-40B4-BE49-F238E27FC236}">
                <a16:creationId xmlns:a16="http://schemas.microsoft.com/office/drawing/2014/main" id="{D8339F1C-B04E-4DE9-B1CE-22BEC30ED3B2}"/>
              </a:ext>
            </a:extLst>
          </p:cNvPr>
          <p:cNvSpPr txBox="1">
            <a:spLocks/>
          </p:cNvSpPr>
          <p:nvPr/>
        </p:nvSpPr>
        <p:spPr>
          <a:xfrm>
            <a:off x="1" y="53007"/>
            <a:ext cx="6928059" cy="37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rgbClr val="123474"/>
                </a:solidFill>
              </a:rPr>
              <a:t>A. </a:t>
            </a:r>
            <a:r>
              <a:rPr lang="en-US" sz="2000" b="1" dirty="0">
                <a:solidFill>
                  <a:srgbClr val="123474"/>
                </a:solidFill>
              </a:rPr>
              <a:t>PANORAMA DO INVESTIMENTO AO NÍVEL SECTORIAL </a:t>
            </a:r>
          </a:p>
        </p:txBody>
      </p:sp>
    </p:spTree>
    <p:extLst>
      <p:ext uri="{BB962C8B-B14F-4D97-AF65-F5344CB8AC3E}">
        <p14:creationId xmlns:p14="http://schemas.microsoft.com/office/powerpoint/2010/main" val="208331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2F0A98F-20D7-45AF-8DEA-58AA84034BCA}"/>
              </a:ext>
            </a:extLst>
          </p:cNvPr>
          <p:cNvSpPr txBox="1"/>
          <p:nvPr/>
        </p:nvSpPr>
        <p:spPr>
          <a:xfrm>
            <a:off x="5678311" y="561097"/>
            <a:ext cx="6178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prstClr val="black"/>
                </a:solidFill>
              </a:rPr>
              <a:t>3. </a:t>
            </a:r>
            <a:r>
              <a:rPr lang="en-US" b="1" dirty="0" err="1"/>
              <a:t>Qual</a:t>
            </a:r>
            <a:r>
              <a:rPr lang="en-US" b="1" dirty="0"/>
              <a:t> é o </a:t>
            </a:r>
            <a:r>
              <a:rPr lang="en-US" b="1" dirty="0" err="1"/>
              <a:t>grau</a:t>
            </a:r>
            <a:r>
              <a:rPr lang="en-US" b="1" dirty="0"/>
              <a:t> de </a:t>
            </a:r>
            <a:r>
              <a:rPr lang="en-US" b="1" dirty="0" err="1"/>
              <a:t>complexidade</a:t>
            </a:r>
            <a:r>
              <a:rPr lang="en-US" b="1" dirty="0"/>
              <a:t> do panorama de </a:t>
            </a:r>
            <a:r>
              <a:rPr lang="en-US" b="1" dirty="0" err="1"/>
              <a:t>investimento</a:t>
            </a:r>
            <a:r>
              <a:rPr lang="en-US" b="1" dirty="0"/>
              <a:t>?</a:t>
            </a:r>
          </a:p>
          <a:p>
            <a:pPr lvl="1"/>
            <a:endParaRPr lang="en-US" b="1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Facto: </a:t>
            </a:r>
            <a:r>
              <a:rPr lang="en-US" dirty="0" err="1">
                <a:solidFill>
                  <a:prstClr val="black"/>
                </a:solidFill>
              </a:rPr>
              <a:t>grandes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fluxos</a:t>
            </a:r>
            <a:r>
              <a:rPr lang="en-US" dirty="0">
                <a:solidFill>
                  <a:prstClr val="black"/>
                </a:solidFill>
              </a:rPr>
              <a:t> de capital </a:t>
            </a:r>
            <a:r>
              <a:rPr lang="en-US" dirty="0" err="1">
                <a:solidFill>
                  <a:prstClr val="black"/>
                </a:solidFill>
              </a:rPr>
              <a:t>extrangeiro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nos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anos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pré-crise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pt-BR" dirty="0">
                <a:solidFill>
                  <a:prstClr val="black"/>
                </a:solidFill>
              </a:rPr>
              <a:t>A que se deve então os fracos processos de convergência?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err="1">
                <a:solidFill>
                  <a:prstClr val="black"/>
                </a:solidFill>
              </a:rPr>
              <a:t>Explicação</a:t>
            </a:r>
            <a:r>
              <a:rPr lang="en-US" dirty="0">
                <a:solidFill>
                  <a:prstClr val="black"/>
                </a:solidFill>
              </a:rPr>
              <a:t> simples: 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O capital </a:t>
            </a:r>
            <a:r>
              <a:rPr lang="en-US" dirty="0" err="1">
                <a:solidFill>
                  <a:prstClr val="black"/>
                </a:solidFill>
              </a:rPr>
              <a:t>foi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desviado</a:t>
            </a:r>
            <a:r>
              <a:rPr lang="en-US" dirty="0">
                <a:solidFill>
                  <a:prstClr val="black"/>
                </a:solidFill>
              </a:rPr>
              <a:t> para o </a:t>
            </a:r>
            <a:r>
              <a:rPr lang="en-US" dirty="0" err="1">
                <a:solidFill>
                  <a:prstClr val="black"/>
                </a:solidFill>
              </a:rPr>
              <a:t>setor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baixa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produtividade</a:t>
            </a:r>
            <a:r>
              <a:rPr lang="en-US" dirty="0">
                <a:solidFill>
                  <a:prstClr val="black"/>
                </a:solidFill>
              </a:rPr>
              <a:t> da </a:t>
            </a:r>
            <a:r>
              <a:rPr lang="en-US" dirty="0" err="1">
                <a:solidFill>
                  <a:prstClr val="black"/>
                </a:solidFill>
              </a:rPr>
              <a:t>construção</a:t>
            </a:r>
            <a:endParaRPr lang="en-US" dirty="0">
              <a:solidFill>
                <a:prstClr val="black"/>
              </a:solidFill>
            </a:endParaRPr>
          </a:p>
          <a:p>
            <a:pPr marL="1200132" lvl="2" indent="-285744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</a:rPr>
              <a:t>Consequência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dirty="0" err="1">
                <a:solidFill>
                  <a:prstClr val="black"/>
                </a:solidFill>
              </a:rPr>
              <a:t>bolha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especulativa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 err="1">
                <a:solidFill>
                  <a:prstClr val="black"/>
                </a:solidFill>
              </a:rPr>
              <a:t>Explicação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mais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complexa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</a:rPr>
              <a:t>Diversos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setores</a:t>
            </a:r>
            <a:r>
              <a:rPr lang="en-US" dirty="0">
                <a:solidFill>
                  <a:prstClr val="black"/>
                </a:solidFill>
              </a:rPr>
              <a:t> dos </a:t>
            </a:r>
            <a:r>
              <a:rPr lang="en-US" dirty="0" err="1">
                <a:solidFill>
                  <a:prstClr val="black"/>
                </a:solidFill>
              </a:rPr>
              <a:t>serviços</a:t>
            </a:r>
            <a:endParaRPr lang="en-US" dirty="0">
              <a:solidFill>
                <a:prstClr val="black"/>
              </a:solidFill>
            </a:endParaRP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</a:rPr>
              <a:t>Simetria</a:t>
            </a:r>
            <a:r>
              <a:rPr lang="en-US" dirty="0">
                <a:solidFill>
                  <a:prstClr val="black"/>
                </a:solidFill>
              </a:rPr>
              <a:t> no </a:t>
            </a:r>
            <a:r>
              <a:rPr lang="en-US" dirty="0" err="1">
                <a:solidFill>
                  <a:prstClr val="black"/>
                </a:solidFill>
              </a:rPr>
              <a:t>setor</a:t>
            </a:r>
            <a:r>
              <a:rPr lang="en-US" dirty="0">
                <a:solidFill>
                  <a:prstClr val="black"/>
                </a:solidFill>
              </a:rPr>
              <a:t> de </a:t>
            </a:r>
            <a:r>
              <a:rPr lang="en-US" dirty="0" err="1">
                <a:solidFill>
                  <a:prstClr val="black"/>
                </a:solidFill>
              </a:rPr>
              <a:t>manufaturas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3431E4A-D637-4D32-80A8-0E19968E7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47" y="433448"/>
            <a:ext cx="4317731" cy="575697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F274636-CD64-451D-A888-D08DF394F6EE}"/>
              </a:ext>
            </a:extLst>
          </p:cNvPr>
          <p:cNvSpPr txBox="1"/>
          <p:nvPr/>
        </p:nvSpPr>
        <p:spPr>
          <a:xfrm>
            <a:off x="5944580" y="5345178"/>
            <a:ext cx="5912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prstClr val="black"/>
                </a:solidFill>
              </a:rPr>
              <a:t>Sector dos serviços/bens não-transacionáveis: </a:t>
            </a:r>
            <a:r>
              <a:rPr lang="pt-BR" dirty="0">
                <a:solidFill>
                  <a:prstClr val="black"/>
                </a:solidFill>
              </a:rPr>
              <a:t>uma das fontes principais para o diferencial negativo na performance da produtividade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pt-BR" dirty="0">
                <a:solidFill>
                  <a:prstClr val="black"/>
                </a:solidFill>
              </a:rPr>
              <a:t>NÃO PODE SER POR FALTA DE CAPITAL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1314F3-6F90-495B-8197-9DAB6BAD5A6E}"/>
              </a:ext>
            </a:extLst>
          </p:cNvPr>
          <p:cNvSpPr/>
          <p:nvPr/>
        </p:nvSpPr>
        <p:spPr>
          <a:xfrm>
            <a:off x="3010485" y="2031053"/>
            <a:ext cx="154747" cy="51520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 kern="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05E2E9C-0B4C-4F60-966B-DAD6597E592F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53E33DB2-5880-44F9-9699-BAF8977BC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2A557B46-80D6-460F-977F-F21B30F8B6A6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14" name="Título 5">
            <a:extLst>
              <a:ext uri="{FF2B5EF4-FFF2-40B4-BE49-F238E27FC236}">
                <a16:creationId xmlns:a16="http://schemas.microsoft.com/office/drawing/2014/main" id="{1A47426B-B10C-4CEE-8B2A-96762323A50D}"/>
              </a:ext>
            </a:extLst>
          </p:cNvPr>
          <p:cNvSpPr txBox="1">
            <a:spLocks/>
          </p:cNvSpPr>
          <p:nvPr/>
        </p:nvSpPr>
        <p:spPr>
          <a:xfrm>
            <a:off x="1" y="53007"/>
            <a:ext cx="6928059" cy="37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rgbClr val="123474"/>
                </a:solidFill>
              </a:rPr>
              <a:t>A. </a:t>
            </a:r>
            <a:r>
              <a:rPr lang="en-US" sz="2000" b="1" dirty="0">
                <a:solidFill>
                  <a:srgbClr val="123474"/>
                </a:solidFill>
              </a:rPr>
              <a:t>PANORAMA DO INVESTIMENTO AO NÍVEL SECTORIAL </a:t>
            </a:r>
          </a:p>
        </p:txBody>
      </p:sp>
      <p:cxnSp>
        <p:nvCxnSpPr>
          <p:cNvPr id="11" name="Conexão reta 15">
            <a:extLst>
              <a:ext uri="{FF2B5EF4-FFF2-40B4-BE49-F238E27FC236}">
                <a16:creationId xmlns:a16="http://schemas.microsoft.com/office/drawing/2014/main" id="{FB79A0FC-0F5F-4C88-8558-1E00DD3731E0}"/>
              </a:ext>
            </a:extLst>
          </p:cNvPr>
          <p:cNvCxnSpPr>
            <a:cxnSpLocks/>
          </p:cNvCxnSpPr>
          <p:nvPr/>
        </p:nvCxnSpPr>
        <p:spPr>
          <a:xfrm>
            <a:off x="1901172" y="5554126"/>
            <a:ext cx="17282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exão reta 15">
            <a:extLst>
              <a:ext uri="{FF2B5EF4-FFF2-40B4-BE49-F238E27FC236}">
                <a16:creationId xmlns:a16="http://schemas.microsoft.com/office/drawing/2014/main" id="{FB79A0FC-0F5F-4C88-8558-1E00DD3731E0}"/>
              </a:ext>
            </a:extLst>
          </p:cNvPr>
          <p:cNvCxnSpPr>
            <a:cxnSpLocks/>
          </p:cNvCxnSpPr>
          <p:nvPr/>
        </p:nvCxnSpPr>
        <p:spPr>
          <a:xfrm flipV="1">
            <a:off x="2360824" y="5387382"/>
            <a:ext cx="1676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7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1F7CF7-0621-4044-8C9E-88DAA42C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82" y="769279"/>
            <a:ext cx="9963411" cy="1325563"/>
          </a:xfrm>
        </p:spPr>
        <p:txBody>
          <a:bodyPr>
            <a:normAutofit/>
          </a:bodyPr>
          <a:lstStyle/>
          <a:p>
            <a:r>
              <a:rPr lang="pt-PT" sz="2800" b="1" dirty="0"/>
              <a:t>1. Teoria do crescimento económico</a:t>
            </a:r>
            <a:endParaRPr lang="en-US" sz="2800" b="1" dirty="0"/>
          </a:p>
        </p:txBody>
      </p:sp>
      <p:sp>
        <p:nvSpPr>
          <p:cNvPr id="27" name="Título 5">
            <a:extLst>
              <a:ext uri="{FF2B5EF4-FFF2-40B4-BE49-F238E27FC236}">
                <a16:creationId xmlns:a16="http://schemas.microsoft.com/office/drawing/2014/main" id="{B0DDF279-C241-43E7-9A0F-99E166924AB0}"/>
              </a:ext>
            </a:extLst>
          </p:cNvPr>
          <p:cNvSpPr txBox="1">
            <a:spLocks/>
          </p:cNvSpPr>
          <p:nvPr/>
        </p:nvSpPr>
        <p:spPr>
          <a:xfrm>
            <a:off x="0" y="-17078"/>
            <a:ext cx="6928059" cy="37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rgbClr val="123474"/>
                </a:solidFill>
              </a:rPr>
              <a:t>B. DRIVERS DAS DECISÕES DE INVESTIMENTO</a:t>
            </a:r>
            <a:endParaRPr lang="en-US" sz="1800" b="1" dirty="0">
              <a:solidFill>
                <a:srgbClr val="123474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9097B09-04A3-44C5-A871-BA128045E2CD}"/>
              </a:ext>
            </a:extLst>
          </p:cNvPr>
          <p:cNvSpPr txBox="1"/>
          <p:nvPr/>
        </p:nvSpPr>
        <p:spPr>
          <a:xfrm>
            <a:off x="954159" y="1683073"/>
            <a:ext cx="3264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Integra</a:t>
            </a:r>
            <a:r>
              <a:rPr lang="pt-PT" sz="2200" dirty="0" err="1"/>
              <a:t>ção</a:t>
            </a:r>
            <a:r>
              <a:rPr lang="pt-PT" sz="2200" dirty="0"/>
              <a:t> económica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5E566F28-4BE0-4973-B541-C74F5473CD57}"/>
              </a:ext>
            </a:extLst>
          </p:cNvPr>
          <p:cNvSpPr txBox="1"/>
          <p:nvPr/>
        </p:nvSpPr>
        <p:spPr>
          <a:xfrm>
            <a:off x="1160271" y="2684443"/>
            <a:ext cx="2852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Integra</a:t>
            </a:r>
            <a:r>
              <a:rPr lang="pt-PT" sz="2200" dirty="0" err="1"/>
              <a:t>ção</a:t>
            </a:r>
            <a:r>
              <a:rPr lang="pt-PT" sz="2200" dirty="0"/>
              <a:t> dos mercados financeiros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61E10C7-E23C-4B33-A402-6B9343556C49}"/>
              </a:ext>
            </a:extLst>
          </p:cNvPr>
          <p:cNvSpPr txBox="1"/>
          <p:nvPr/>
        </p:nvSpPr>
        <p:spPr>
          <a:xfrm>
            <a:off x="5273401" y="1782876"/>
            <a:ext cx="66402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/>
              <a:t>Níveis mais elevados de rendimento entre os países envolvidos.</a:t>
            </a:r>
          </a:p>
          <a:p>
            <a:pPr algn="ctr"/>
            <a:r>
              <a:rPr lang="pt-PT" sz="2200" dirty="0"/>
              <a:t>Crescimento dos países menos desenvolvidos é maior do que crescimento dos países desenvolvidos. </a:t>
            </a:r>
          </a:p>
          <a:p>
            <a:pPr algn="ctr"/>
            <a:r>
              <a:rPr lang="pt-PT" sz="2200" i="1" dirty="0"/>
              <a:t>PORQUÊ?</a:t>
            </a:r>
          </a:p>
        </p:txBody>
      </p:sp>
      <p:sp>
        <p:nvSpPr>
          <p:cNvPr id="30" name="Sinal de Adição 29">
            <a:extLst>
              <a:ext uri="{FF2B5EF4-FFF2-40B4-BE49-F238E27FC236}">
                <a16:creationId xmlns:a16="http://schemas.microsoft.com/office/drawing/2014/main" id="{BCEBB19C-FD14-4328-9567-FF365442CF43}"/>
              </a:ext>
            </a:extLst>
          </p:cNvPr>
          <p:cNvSpPr/>
          <p:nvPr/>
        </p:nvSpPr>
        <p:spPr>
          <a:xfrm>
            <a:off x="2387587" y="2230565"/>
            <a:ext cx="397565" cy="384721"/>
          </a:xfrm>
          <a:prstGeom prst="mathPlus">
            <a:avLst/>
          </a:prstGeom>
          <a:solidFill>
            <a:srgbClr val="123474"/>
          </a:solidFill>
          <a:ln>
            <a:solidFill>
              <a:srgbClr val="123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6157B74C-DE4C-483E-854A-9C4F543EAC59}"/>
              </a:ext>
            </a:extLst>
          </p:cNvPr>
          <p:cNvSpPr txBox="1"/>
          <p:nvPr/>
        </p:nvSpPr>
        <p:spPr>
          <a:xfrm>
            <a:off x="5680588" y="4337709"/>
            <a:ext cx="2984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/>
              <a:t>Acumulação mais rápida de capital</a:t>
            </a:r>
          </a:p>
          <a:p>
            <a:pPr algn="ctr"/>
            <a:r>
              <a:rPr lang="pt-PT" sz="2200" dirty="0"/>
              <a:t>(modelo neoclássica do crescimento) </a:t>
            </a:r>
            <a:endParaRPr lang="en-US" sz="2200" dirty="0"/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B75A64F9-0015-419D-9729-FB9E99CCEB5F}"/>
              </a:ext>
            </a:extLst>
          </p:cNvPr>
          <p:cNvSpPr txBox="1"/>
          <p:nvPr/>
        </p:nvSpPr>
        <p:spPr>
          <a:xfrm>
            <a:off x="8764713" y="4337709"/>
            <a:ext cx="2984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/>
              <a:t>Difusão da tecnologia e inovações</a:t>
            </a:r>
          </a:p>
          <a:p>
            <a:pPr algn="ctr"/>
            <a:r>
              <a:rPr lang="pt-PT" sz="2200" dirty="0"/>
              <a:t>(modelo do crescimento endogeneo)</a:t>
            </a:r>
            <a:endParaRPr lang="en-US" sz="2200" dirty="0"/>
          </a:p>
        </p:txBody>
      </p:sp>
      <p:sp>
        <p:nvSpPr>
          <p:cNvPr id="33" name="Arrow: Left-Up 17">
            <a:extLst>
              <a:ext uri="{FF2B5EF4-FFF2-40B4-BE49-F238E27FC236}">
                <a16:creationId xmlns:a16="http://schemas.microsoft.com/office/drawing/2014/main" id="{44C5C656-7EB3-48B0-AB4C-D621FBFDDB79}"/>
              </a:ext>
            </a:extLst>
          </p:cNvPr>
          <p:cNvSpPr/>
          <p:nvPr/>
        </p:nvSpPr>
        <p:spPr>
          <a:xfrm rot="13351341">
            <a:off x="8127126" y="3652892"/>
            <a:ext cx="1075317" cy="1060885"/>
          </a:xfrm>
          <a:prstGeom prst="leftUpArrow">
            <a:avLst>
              <a:gd name="adj1" fmla="val 5085"/>
              <a:gd name="adj2" fmla="val 10490"/>
              <a:gd name="adj3" fmla="val 21742"/>
            </a:avLst>
          </a:prstGeom>
          <a:solidFill>
            <a:srgbClr val="123474"/>
          </a:solidFill>
          <a:ln>
            <a:solidFill>
              <a:srgbClr val="12347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gual a 33">
            <a:extLst>
              <a:ext uri="{FF2B5EF4-FFF2-40B4-BE49-F238E27FC236}">
                <a16:creationId xmlns:a16="http://schemas.microsoft.com/office/drawing/2014/main" id="{91AD573F-5254-49F9-882E-30CFD53F3679}"/>
              </a:ext>
            </a:extLst>
          </p:cNvPr>
          <p:cNvSpPr/>
          <p:nvPr/>
        </p:nvSpPr>
        <p:spPr>
          <a:xfrm>
            <a:off x="4302768" y="2241656"/>
            <a:ext cx="625605" cy="373629"/>
          </a:xfrm>
          <a:prstGeom prst="mathEqual">
            <a:avLst/>
          </a:prstGeom>
          <a:solidFill>
            <a:srgbClr val="123474"/>
          </a:solidFill>
          <a:ln>
            <a:solidFill>
              <a:srgbClr val="123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DEEB4363-050B-4213-BF0A-57E07D4E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985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FB18A90-350A-4052-8717-F6AF2A62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89" y="482881"/>
            <a:ext cx="5449331" cy="993913"/>
          </a:xfrm>
          <a:noFill/>
        </p:spPr>
        <p:txBody>
          <a:bodyPr>
            <a:normAutofit/>
          </a:bodyPr>
          <a:lstStyle/>
          <a:p>
            <a:r>
              <a:rPr lang="pt-PT" b="1" dirty="0">
                <a:solidFill>
                  <a:srgbClr val="123474"/>
                </a:solidFill>
                <a:latin typeface="+mn-lt"/>
              </a:rPr>
              <a:t>INTRODUÇÃO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466376-B392-4ED1-BFDD-92D514103DEE}"/>
              </a:ext>
            </a:extLst>
          </p:cNvPr>
          <p:cNvSpPr txBox="1"/>
          <p:nvPr/>
        </p:nvSpPr>
        <p:spPr>
          <a:xfrm>
            <a:off x="752090" y="1674697"/>
            <a:ext cx="607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União monetária </a:t>
            </a:r>
            <a:r>
              <a:rPr lang="pt-PT" dirty="0"/>
              <a:t>– é um mercado comum (livre circulação de bens, pessoas e capitais) dotado de uma moeda única. </a:t>
            </a:r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A30EA58B-8809-4C83-8C79-5DC59688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2</a:t>
            </a:fld>
            <a:endParaRPr lang="pt-PT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64395BF-6DB1-44F6-AF76-E7114B993B56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AA856A8-8BBC-4A6C-BCE1-7856DC0B241F}"/>
              </a:ext>
            </a:extLst>
          </p:cNvPr>
          <p:cNvSpPr txBox="1"/>
          <p:nvPr/>
        </p:nvSpPr>
        <p:spPr>
          <a:xfrm>
            <a:off x="7682729" y="148953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19" name="Picture 2" descr="Resultado de imagem para iseg">
            <a:extLst>
              <a:ext uri="{FF2B5EF4-FFF2-40B4-BE49-F238E27FC236}">
                <a16:creationId xmlns:a16="http://schemas.microsoft.com/office/drawing/2014/main" id="{947C7FD7-EA09-46B3-AD05-57B4297FF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273" y="249433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Uma imagem com mapa&#10;&#10;Descrição gerada automaticamente">
            <a:extLst>
              <a:ext uri="{FF2B5EF4-FFF2-40B4-BE49-F238E27FC236}">
                <a16:creationId xmlns:a16="http://schemas.microsoft.com/office/drawing/2014/main" id="{2235E3BF-0466-4CDB-88A8-DD32A2FF1D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7" r="10801"/>
          <a:stretch/>
        </p:blipFill>
        <p:spPr>
          <a:xfrm>
            <a:off x="7156989" y="1439094"/>
            <a:ext cx="4722547" cy="3979815"/>
          </a:xfrm>
          <a:prstGeom prst="rect">
            <a:avLst/>
          </a:prstGeom>
        </p:spPr>
      </p:pic>
      <p:sp>
        <p:nvSpPr>
          <p:cNvPr id="11" name="CaixaDeTexto 6">
            <a:extLst>
              <a:ext uri="{FF2B5EF4-FFF2-40B4-BE49-F238E27FC236}">
                <a16:creationId xmlns:a16="http://schemas.microsoft.com/office/drawing/2014/main" id="{893A6E4F-B055-4A0D-A0F2-7FA10824A222}"/>
              </a:ext>
            </a:extLst>
          </p:cNvPr>
          <p:cNvSpPr txBox="1"/>
          <p:nvPr/>
        </p:nvSpPr>
        <p:spPr>
          <a:xfrm>
            <a:off x="752089" y="2592640"/>
            <a:ext cx="6074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Área do Euro </a:t>
            </a:r>
            <a:r>
              <a:rPr lang="pt-PT" dirty="0"/>
              <a:t>– Em 1999, após a introdução do euro como uma moeda ecritural, esta zona era constituída por 11 dos 15 países da UE. </a:t>
            </a:r>
          </a:p>
          <a:p>
            <a:r>
              <a:rPr lang="pt-PT" dirty="0"/>
              <a:t>Atualmente, 19 países da UE pertencem à área euro.</a:t>
            </a:r>
          </a:p>
        </p:txBody>
      </p:sp>
      <p:sp>
        <p:nvSpPr>
          <p:cNvPr id="12" name="CaixaDeTexto 6">
            <a:extLst>
              <a:ext uri="{FF2B5EF4-FFF2-40B4-BE49-F238E27FC236}">
                <a16:creationId xmlns:a16="http://schemas.microsoft.com/office/drawing/2014/main" id="{59B3CE3D-DA4D-409E-B46D-FEEE051FF9F1}"/>
              </a:ext>
            </a:extLst>
          </p:cNvPr>
          <p:cNvSpPr txBox="1"/>
          <p:nvPr/>
        </p:nvSpPr>
        <p:spPr>
          <a:xfrm>
            <a:off x="752089" y="4064582"/>
            <a:ext cx="6074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/>
              <a:t>Catch-up Effect / Teoria da Convergência</a:t>
            </a:r>
            <a:r>
              <a:rPr lang="pt-PT" b="1" dirty="0"/>
              <a:t> </a:t>
            </a:r>
            <a:r>
              <a:rPr lang="pt-PT" dirty="0"/>
              <a:t>– Teoria que especula que economias menos desenvolvidas crescem mais rapidamente do que economias mais desenvolvidas, fazendo com que a seu tempo, elas convirjam em termos de rendimento oer capita.</a:t>
            </a:r>
          </a:p>
        </p:txBody>
      </p:sp>
    </p:spTree>
    <p:extLst>
      <p:ext uri="{BB962C8B-B14F-4D97-AF65-F5344CB8AC3E}">
        <p14:creationId xmlns:p14="http://schemas.microsoft.com/office/powerpoint/2010/main" val="80574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9C59F7E6-A3C6-4D48-9D7E-B0132CD6DE44}" type="slidenum">
              <a:rPr lang="pt-PT" smtClean="0"/>
              <a:t>20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11A2B5CF-1F95-4ECF-BD39-A74D27F8C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5139" t="17475" r="25755" b="2079"/>
          <a:stretch/>
        </p:blipFill>
        <p:spPr>
          <a:xfrm>
            <a:off x="515992" y="1267464"/>
            <a:ext cx="5580008" cy="51394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CA4DA18-7A71-45F7-8931-426869D1B2F6}"/>
              </a:ext>
            </a:extLst>
          </p:cNvPr>
          <p:cNvSpPr/>
          <p:nvPr/>
        </p:nvSpPr>
        <p:spPr>
          <a:xfrm>
            <a:off x="6843781" y="2212367"/>
            <a:ext cx="4179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Anos anteriores à introdução do euro</a:t>
            </a:r>
            <a:br>
              <a:rPr lang="pt-PT" dirty="0"/>
            </a:br>
            <a:r>
              <a:rPr lang="pt-PT" dirty="0"/>
              <a:t>[1995-2001]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07C555-EB73-4294-BCA1-A7B7F2C4C5AA}"/>
              </a:ext>
            </a:extLst>
          </p:cNvPr>
          <p:cNvSpPr/>
          <p:nvPr/>
        </p:nvSpPr>
        <p:spPr>
          <a:xfrm>
            <a:off x="6843780" y="4534111"/>
            <a:ext cx="4003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Anos</a:t>
            </a:r>
            <a:r>
              <a:rPr lang="en-US" dirty="0"/>
              <a:t> posteriors à </a:t>
            </a:r>
            <a:r>
              <a:rPr lang="en-US" dirty="0" err="1"/>
              <a:t>introdução</a:t>
            </a:r>
            <a:r>
              <a:rPr lang="en-US" dirty="0"/>
              <a:t> do euro</a:t>
            </a:r>
          </a:p>
          <a:p>
            <a:r>
              <a:rPr lang="en-US" dirty="0"/>
              <a:t>[2001-2007]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8EFADC4C-8A03-4718-B220-FE7794F99A1C}"/>
              </a:ext>
            </a:extLst>
          </p:cNvPr>
          <p:cNvSpPr/>
          <p:nvPr/>
        </p:nvSpPr>
        <p:spPr>
          <a:xfrm>
            <a:off x="6294092" y="3790970"/>
            <a:ext cx="351599" cy="2132615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2C8FA-97C7-4C43-A19E-5E2CFD1267EA}"/>
              </a:ext>
            </a:extLst>
          </p:cNvPr>
          <p:cNvSpPr/>
          <p:nvPr/>
        </p:nvSpPr>
        <p:spPr>
          <a:xfrm>
            <a:off x="416841" y="806257"/>
            <a:ext cx="11000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/>
              <a:t>2. Crescimento do investimento vs produto marginal do capital e taxa de lucro: antes e após</a:t>
            </a:r>
            <a:endParaRPr lang="en-US" sz="2000" dirty="0"/>
          </a:p>
        </p:txBody>
      </p:sp>
      <p:sp>
        <p:nvSpPr>
          <p:cNvPr id="17" name="Título 5">
            <a:extLst>
              <a:ext uri="{FF2B5EF4-FFF2-40B4-BE49-F238E27FC236}">
                <a16:creationId xmlns:a16="http://schemas.microsoft.com/office/drawing/2014/main" id="{413EF50D-D212-4960-A3A7-8DC3C2884581}"/>
              </a:ext>
            </a:extLst>
          </p:cNvPr>
          <p:cNvSpPr txBox="1">
            <a:spLocks/>
          </p:cNvSpPr>
          <p:nvPr/>
        </p:nvSpPr>
        <p:spPr>
          <a:xfrm>
            <a:off x="144699" y="351534"/>
            <a:ext cx="6928059" cy="37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rgbClr val="123474"/>
                </a:solidFill>
              </a:rPr>
              <a:t>B. DRIVERS DAS DECISÕES DE INVESTIMENTO</a:t>
            </a:r>
            <a:endParaRPr lang="en-US" sz="1800" b="1" dirty="0">
              <a:solidFill>
                <a:srgbClr val="123474"/>
              </a:solidFill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604F4F04-0ABE-4588-B2A1-8C1AA68159D1}"/>
              </a:ext>
            </a:extLst>
          </p:cNvPr>
          <p:cNvSpPr/>
          <p:nvPr/>
        </p:nvSpPr>
        <p:spPr>
          <a:xfrm>
            <a:off x="6294091" y="1535030"/>
            <a:ext cx="351599" cy="2132615"/>
          </a:xfrm>
          <a:prstGeom prst="rightBrac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32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0674381-863C-4E4E-BC42-5D62938C2AFE}"/>
              </a:ext>
            </a:extLst>
          </p:cNvPr>
          <p:cNvSpPr/>
          <p:nvPr/>
        </p:nvSpPr>
        <p:spPr>
          <a:xfrm>
            <a:off x="5428182" y="2122303"/>
            <a:ext cx="5978256" cy="918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347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A16DF7-C8F7-42DF-8C73-25953D0ED49C}"/>
              </a:ext>
            </a:extLst>
          </p:cNvPr>
          <p:cNvSpPr/>
          <p:nvPr/>
        </p:nvSpPr>
        <p:spPr>
          <a:xfrm>
            <a:off x="5428182" y="3870608"/>
            <a:ext cx="5978256" cy="9752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23474"/>
              </a:solidFill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21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8387644" y="6371249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21A58827-8C0D-44C0-B920-B51DEB594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5139" t="20748" r="50544" b="9338"/>
          <a:stretch/>
        </p:blipFill>
        <p:spPr>
          <a:xfrm>
            <a:off x="422186" y="187041"/>
            <a:ext cx="4013548" cy="6487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08E133-E925-4925-9931-D863BBC114D4}"/>
              </a:ext>
            </a:extLst>
          </p:cNvPr>
          <p:cNvSpPr txBox="1"/>
          <p:nvPr/>
        </p:nvSpPr>
        <p:spPr>
          <a:xfrm>
            <a:off x="4569687" y="1005817"/>
            <a:ext cx="134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1995 - 2001</a:t>
            </a: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BDB668-ED90-4812-9796-6D09D80510C1}"/>
              </a:ext>
            </a:extLst>
          </p:cNvPr>
          <p:cNvSpPr txBox="1"/>
          <p:nvPr/>
        </p:nvSpPr>
        <p:spPr>
          <a:xfrm>
            <a:off x="5052387" y="1419338"/>
            <a:ext cx="630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Economias em convergência suportam o modelo de crescimento neoclássico: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85F4F8-057C-4C62-BD10-14FB584D6CB2}"/>
              </a:ext>
            </a:extLst>
          </p:cNvPr>
          <p:cNvSpPr txBox="1"/>
          <p:nvPr/>
        </p:nvSpPr>
        <p:spPr>
          <a:xfrm>
            <a:off x="4569686" y="5083215"/>
            <a:ext cx="134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2001 - 2007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DECFF-7968-41D2-B7A3-6EB7A4833983}"/>
              </a:ext>
            </a:extLst>
          </p:cNvPr>
          <p:cNvSpPr txBox="1"/>
          <p:nvPr/>
        </p:nvSpPr>
        <p:spPr>
          <a:xfrm>
            <a:off x="5052387" y="5510061"/>
            <a:ext cx="648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Aparecimento de falhas no modelo de convergência neoclássica, após a adoção do Euro.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30A02D-1C03-4BE9-97D7-81B468CF940F}"/>
              </a:ext>
            </a:extLst>
          </p:cNvPr>
          <p:cNvSpPr/>
          <p:nvPr/>
        </p:nvSpPr>
        <p:spPr>
          <a:xfrm>
            <a:off x="5046351" y="3124069"/>
            <a:ext cx="6360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Procura</a:t>
            </a:r>
            <a:r>
              <a:rPr lang="en-US" dirty="0"/>
              <a:t> por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produtividade</a:t>
            </a:r>
            <a:r>
              <a:rPr lang="en-US" dirty="0"/>
              <a:t>, </a:t>
            </a:r>
            <a:r>
              <a:rPr lang="en-US" dirty="0" err="1"/>
              <a:t>suportado</a:t>
            </a:r>
            <a:r>
              <a:rPr lang="en-US" dirty="0"/>
              <a:t> pela forte </a:t>
            </a:r>
            <a:r>
              <a:rPr lang="en-US" dirty="0" err="1"/>
              <a:t>integração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dos </a:t>
            </a:r>
            <a:r>
              <a:rPr lang="en-US" dirty="0" err="1"/>
              <a:t>países</a:t>
            </a:r>
            <a:r>
              <a:rPr lang="en-US" dirty="0"/>
              <a:t> da zona do Euro leva a: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6ACFA0-A023-44B4-B264-00F0F41FBEE5}"/>
              </a:ext>
            </a:extLst>
          </p:cNvPr>
          <p:cNvGrpSpPr/>
          <p:nvPr/>
        </p:nvGrpSpPr>
        <p:grpSpPr>
          <a:xfrm>
            <a:off x="5428182" y="3990661"/>
            <a:ext cx="5978256" cy="646331"/>
            <a:chOff x="5414329" y="2100155"/>
            <a:chExt cx="5897749" cy="646332"/>
          </a:xfrm>
          <a:noFill/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8EDD88-6D95-4B49-8D70-D222BCDBD3FF}"/>
                </a:ext>
              </a:extLst>
            </p:cNvPr>
            <p:cNvSpPr/>
            <p:nvPr/>
          </p:nvSpPr>
          <p:spPr>
            <a:xfrm>
              <a:off x="5414329" y="2100155"/>
              <a:ext cx="2852955" cy="646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/>
                <a:t>Investimento</a:t>
              </a:r>
              <a:r>
                <a:rPr lang="en-US" dirty="0"/>
                <a:t> </a:t>
              </a:r>
              <a:r>
                <a:rPr lang="en-US" dirty="0" err="1"/>
                <a:t>nas</a:t>
              </a:r>
              <a:r>
                <a:rPr lang="en-US" dirty="0"/>
                <a:t> </a:t>
              </a:r>
              <a:r>
                <a:rPr lang="en-US" dirty="0" err="1"/>
                <a:t>economias</a:t>
              </a:r>
              <a:r>
                <a:rPr lang="en-US" dirty="0"/>
                <a:t> </a:t>
              </a:r>
              <a:r>
                <a:rPr lang="en-US" dirty="0" err="1"/>
                <a:t>em</a:t>
              </a:r>
              <a:r>
                <a:rPr lang="en-US" dirty="0"/>
                <a:t> </a:t>
              </a:r>
              <a:r>
                <a:rPr lang="en-US" dirty="0" err="1"/>
                <a:t>convergência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9B736A-9A34-4376-A4EF-EDCBF28B87D5}"/>
                </a:ext>
              </a:extLst>
            </p:cNvPr>
            <p:cNvSpPr/>
            <p:nvPr/>
          </p:nvSpPr>
          <p:spPr>
            <a:xfrm>
              <a:off x="8459123" y="2100155"/>
              <a:ext cx="2852955" cy="646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/>
                <a:t>Investimento</a:t>
              </a:r>
              <a:r>
                <a:rPr lang="en-US" dirty="0"/>
                <a:t> no resto da zona do Euro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F0D53B-BED9-4CD3-9397-C69F1051D753}"/>
                </a:ext>
              </a:extLst>
            </p:cNvPr>
            <p:cNvSpPr txBox="1"/>
            <p:nvPr/>
          </p:nvSpPr>
          <p:spPr>
            <a:xfrm>
              <a:off x="8300314" y="2188132"/>
              <a:ext cx="186285" cy="46166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&gt;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61FAEC3-0E9F-4A4D-B01E-16B1CC3DE645}"/>
              </a:ext>
            </a:extLst>
          </p:cNvPr>
          <p:cNvSpPr/>
          <p:nvPr/>
        </p:nvSpPr>
        <p:spPr>
          <a:xfrm>
            <a:off x="5477588" y="2232178"/>
            <a:ext cx="585100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PT" dirty="0"/>
              <a:t>Maior fluxo de capital para economias de baixo rendimento devido ao seu relativo maior produto marginal de capital.</a:t>
            </a:r>
            <a:r>
              <a:rPr lang="pt-PT" i="1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254D912-1873-415A-80AB-81624B8FA7D3}"/>
              </a:ext>
            </a:extLst>
          </p:cNvPr>
          <p:cNvSpPr/>
          <p:nvPr/>
        </p:nvSpPr>
        <p:spPr>
          <a:xfrm>
            <a:off x="4865582" y="1694641"/>
            <a:ext cx="45719" cy="957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40BBB89-A4FF-405D-9145-D053AE1C3FE3}"/>
              </a:ext>
            </a:extLst>
          </p:cNvPr>
          <p:cNvSpPr/>
          <p:nvPr/>
        </p:nvSpPr>
        <p:spPr>
          <a:xfrm rot="3513409">
            <a:off x="2688724" y="5551526"/>
            <a:ext cx="437249" cy="3419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B9F2FC-4C41-4958-96EE-7FE737F12D16}"/>
              </a:ext>
            </a:extLst>
          </p:cNvPr>
          <p:cNvSpPr/>
          <p:nvPr/>
        </p:nvSpPr>
        <p:spPr>
          <a:xfrm rot="3513409">
            <a:off x="2850982" y="5985404"/>
            <a:ext cx="437249" cy="3419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D987EE-9DE4-467B-990F-9712B31402D9}"/>
              </a:ext>
            </a:extLst>
          </p:cNvPr>
          <p:cNvSpPr/>
          <p:nvPr/>
        </p:nvSpPr>
        <p:spPr>
          <a:xfrm rot="3513409">
            <a:off x="3854893" y="5105242"/>
            <a:ext cx="437249" cy="3419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CDD9C95-F97D-4977-9A14-4892A9CBEFAF}"/>
              </a:ext>
            </a:extLst>
          </p:cNvPr>
          <p:cNvSpPr/>
          <p:nvPr/>
        </p:nvSpPr>
        <p:spPr>
          <a:xfrm rot="3513409">
            <a:off x="3851957" y="985696"/>
            <a:ext cx="437249" cy="3030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60C685-DC98-4446-A66B-ECED82D9F7AA}"/>
              </a:ext>
            </a:extLst>
          </p:cNvPr>
          <p:cNvSpPr/>
          <p:nvPr/>
        </p:nvSpPr>
        <p:spPr>
          <a:xfrm rot="3513409">
            <a:off x="3208542" y="1982774"/>
            <a:ext cx="437249" cy="3419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6D49277-7456-46A2-836F-15E3AE4805FF}"/>
              </a:ext>
            </a:extLst>
          </p:cNvPr>
          <p:cNvSpPr/>
          <p:nvPr/>
        </p:nvSpPr>
        <p:spPr>
          <a:xfrm rot="3513409">
            <a:off x="3774929" y="1701634"/>
            <a:ext cx="437249" cy="3419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497FC8-1D5A-40B0-8F60-B5473EC5D7C5}"/>
              </a:ext>
            </a:extLst>
          </p:cNvPr>
          <p:cNvCxnSpPr>
            <a:cxnSpLocks/>
          </p:cNvCxnSpPr>
          <p:nvPr/>
        </p:nvCxnSpPr>
        <p:spPr>
          <a:xfrm>
            <a:off x="1127343" y="1156897"/>
            <a:ext cx="2606285" cy="1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08995E-005B-48D2-9B0C-207EE03467EF}"/>
              </a:ext>
            </a:extLst>
          </p:cNvPr>
          <p:cNvCxnSpPr>
            <a:cxnSpLocks/>
          </p:cNvCxnSpPr>
          <p:nvPr/>
        </p:nvCxnSpPr>
        <p:spPr>
          <a:xfrm>
            <a:off x="1113062" y="5276229"/>
            <a:ext cx="2714183" cy="1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28998C5-4D5F-4E44-85AE-01CBE14FDE63}"/>
              </a:ext>
            </a:extLst>
          </p:cNvPr>
          <p:cNvCxnSpPr>
            <a:cxnSpLocks/>
          </p:cNvCxnSpPr>
          <p:nvPr/>
        </p:nvCxnSpPr>
        <p:spPr>
          <a:xfrm flipV="1">
            <a:off x="1113061" y="2203741"/>
            <a:ext cx="2054179" cy="45412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A0B2FA-3D1C-4412-B862-7A02F4F9CDB6}"/>
              </a:ext>
            </a:extLst>
          </p:cNvPr>
          <p:cNvCxnSpPr>
            <a:cxnSpLocks/>
          </p:cNvCxnSpPr>
          <p:nvPr/>
        </p:nvCxnSpPr>
        <p:spPr>
          <a:xfrm>
            <a:off x="1113061" y="6156391"/>
            <a:ext cx="1794285" cy="0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7B016970-C558-45F1-8E05-D478A5B31767}"/>
              </a:ext>
            </a:extLst>
          </p:cNvPr>
          <p:cNvSpPr/>
          <p:nvPr/>
        </p:nvSpPr>
        <p:spPr>
          <a:xfrm>
            <a:off x="4857919" y="3403563"/>
            <a:ext cx="45719" cy="957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4DCD7A5-82EE-422B-8988-CF628BC2C142}"/>
              </a:ext>
            </a:extLst>
          </p:cNvPr>
          <p:cNvSpPr/>
          <p:nvPr/>
        </p:nvSpPr>
        <p:spPr>
          <a:xfrm>
            <a:off x="4857918" y="5737503"/>
            <a:ext cx="45719" cy="957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ítulo 5">
            <a:extLst>
              <a:ext uri="{FF2B5EF4-FFF2-40B4-BE49-F238E27FC236}">
                <a16:creationId xmlns:a16="http://schemas.microsoft.com/office/drawing/2014/main" id="{5771708C-D5FD-4682-A1E0-960F74091BB0}"/>
              </a:ext>
            </a:extLst>
          </p:cNvPr>
          <p:cNvSpPr txBox="1">
            <a:spLocks/>
          </p:cNvSpPr>
          <p:nvPr/>
        </p:nvSpPr>
        <p:spPr>
          <a:xfrm>
            <a:off x="4569686" y="529001"/>
            <a:ext cx="6928059" cy="37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rgbClr val="123474"/>
                </a:solidFill>
              </a:rPr>
              <a:t>B. DRIVERS DAS DECISÕES DE INVESTIMENTO</a:t>
            </a:r>
            <a:endParaRPr lang="en-US" sz="1800" b="1" dirty="0">
              <a:solidFill>
                <a:srgbClr val="1234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9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22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8489246" y="6325552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89B6B98B-B5B3-4C00-8170-2A34A398B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5139" t="20442" r="25755" b="9843"/>
          <a:stretch/>
        </p:blipFill>
        <p:spPr>
          <a:xfrm>
            <a:off x="274394" y="722375"/>
            <a:ext cx="7229408" cy="57705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FD56B5-2400-4997-BD77-D64B41B4FB17}"/>
              </a:ext>
            </a:extLst>
          </p:cNvPr>
          <p:cNvSpPr/>
          <p:nvPr/>
        </p:nvSpPr>
        <p:spPr>
          <a:xfrm>
            <a:off x="7743594" y="3635110"/>
            <a:ext cx="4094433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/>
              <a:t>Main driver para o investimento, do primeiro periodo para o segundo:</a:t>
            </a:r>
          </a:p>
          <a:p>
            <a:pPr algn="ctr"/>
            <a:r>
              <a:rPr lang="pt-PT" dirty="0"/>
              <a:t>produto marginal do capital</a:t>
            </a:r>
          </a:p>
          <a:p>
            <a:pPr algn="ctr"/>
            <a:endParaRPr lang="pt-PT" dirty="0"/>
          </a:p>
          <a:p>
            <a:pPr algn="ctr"/>
            <a:r>
              <a:rPr lang="pt-PT" dirty="0"/>
              <a:t>taxa de lucro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F7FF7B-122C-4ADA-8929-F3D4C7450F2F}"/>
              </a:ext>
            </a:extLst>
          </p:cNvPr>
          <p:cNvSpPr/>
          <p:nvPr/>
        </p:nvSpPr>
        <p:spPr>
          <a:xfrm>
            <a:off x="1179922" y="4127209"/>
            <a:ext cx="889331" cy="3240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E930D8-B411-4077-85A9-765ADF14BD02}"/>
              </a:ext>
            </a:extLst>
          </p:cNvPr>
          <p:cNvSpPr/>
          <p:nvPr/>
        </p:nvSpPr>
        <p:spPr>
          <a:xfrm>
            <a:off x="4732195" y="1265167"/>
            <a:ext cx="889331" cy="32407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CBCE9FF-586F-41E4-B8C9-CCC716F6F3CE}"/>
              </a:ext>
            </a:extLst>
          </p:cNvPr>
          <p:cNvSpPr/>
          <p:nvPr/>
        </p:nvSpPr>
        <p:spPr>
          <a:xfrm>
            <a:off x="4732194" y="4119367"/>
            <a:ext cx="889331" cy="3240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454E03-E2DB-452F-B02F-B89032191929}"/>
              </a:ext>
            </a:extLst>
          </p:cNvPr>
          <p:cNvSpPr txBox="1"/>
          <p:nvPr/>
        </p:nvSpPr>
        <p:spPr>
          <a:xfrm>
            <a:off x="7739979" y="2356361"/>
            <a:ext cx="4098048" cy="646331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Correlação entre o investimento e a taxa de lucro: </a:t>
            </a:r>
            <a:r>
              <a:rPr lang="pt-PT" b="1" dirty="0">
                <a:solidFill>
                  <a:srgbClr val="92D050"/>
                </a:solidFill>
              </a:rPr>
              <a:t>+54,02%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5EE32B-CFEA-4682-8D7F-26CE0E77BD17}"/>
              </a:ext>
            </a:extLst>
          </p:cNvPr>
          <p:cNvSpPr txBox="1"/>
          <p:nvPr/>
        </p:nvSpPr>
        <p:spPr>
          <a:xfrm>
            <a:off x="7739979" y="1483728"/>
            <a:ext cx="409804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Correlação entre o investimento e o produto marginal do capital: </a:t>
            </a:r>
            <a:r>
              <a:rPr lang="pt-PT" b="1" dirty="0">
                <a:solidFill>
                  <a:srgbClr val="FF0000"/>
                </a:solidFill>
              </a:rPr>
              <a:t>-57,96%</a:t>
            </a:r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861AA0D4-7AF6-45E6-B448-76015FCA9156}"/>
              </a:ext>
            </a:extLst>
          </p:cNvPr>
          <p:cNvSpPr/>
          <p:nvPr/>
        </p:nvSpPr>
        <p:spPr>
          <a:xfrm>
            <a:off x="7739979" y="4215806"/>
            <a:ext cx="4098296" cy="440579"/>
          </a:xfrm>
          <a:prstGeom prst="mathMultiply">
            <a:avLst>
              <a:gd name="adj1" fmla="val 6462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EB5BB5-217E-42FB-8998-40888AE71558}"/>
              </a:ext>
            </a:extLst>
          </p:cNvPr>
          <p:cNvCxnSpPr>
            <a:cxnSpLocks/>
          </p:cNvCxnSpPr>
          <p:nvPr/>
        </p:nvCxnSpPr>
        <p:spPr>
          <a:xfrm>
            <a:off x="9789003" y="4502189"/>
            <a:ext cx="0" cy="308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2A34718-42D1-4975-9867-D65F3E8CF738}"/>
              </a:ext>
            </a:extLst>
          </p:cNvPr>
          <p:cNvSpPr/>
          <p:nvPr/>
        </p:nvSpPr>
        <p:spPr>
          <a:xfrm>
            <a:off x="1125457" y="1265167"/>
            <a:ext cx="889331" cy="3240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ítulo 5">
            <a:extLst>
              <a:ext uri="{FF2B5EF4-FFF2-40B4-BE49-F238E27FC236}">
                <a16:creationId xmlns:a16="http://schemas.microsoft.com/office/drawing/2014/main" id="{6357C630-A01D-4C93-A651-23A60CE80DC5}"/>
              </a:ext>
            </a:extLst>
          </p:cNvPr>
          <p:cNvSpPr txBox="1">
            <a:spLocks/>
          </p:cNvSpPr>
          <p:nvPr/>
        </p:nvSpPr>
        <p:spPr>
          <a:xfrm>
            <a:off x="144699" y="351534"/>
            <a:ext cx="6928059" cy="37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rgbClr val="123474"/>
                </a:solidFill>
              </a:rPr>
              <a:t>B. DRIVERS DAS DECISÕES DE INVESTIMENTO</a:t>
            </a:r>
            <a:endParaRPr lang="en-US" sz="1800" b="1" dirty="0">
              <a:solidFill>
                <a:srgbClr val="1234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23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6CD5E1-E992-44A5-B5A7-B92461D305BF}"/>
              </a:ext>
            </a:extLst>
          </p:cNvPr>
          <p:cNvSpPr txBox="1"/>
          <p:nvPr/>
        </p:nvSpPr>
        <p:spPr>
          <a:xfrm>
            <a:off x="757221" y="1010697"/>
            <a:ext cx="8647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2.1. Sector dos serviços/bens não transacionáveis: 1995-2001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51C2B-DC82-4298-9F8F-288D4C849F03}"/>
              </a:ext>
            </a:extLst>
          </p:cNvPr>
          <p:cNvSpPr txBox="1"/>
          <p:nvPr/>
        </p:nvSpPr>
        <p:spPr>
          <a:xfrm>
            <a:off x="757221" y="1607514"/>
            <a:ext cx="611050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Tinham</a:t>
            </a:r>
            <a:r>
              <a:rPr lang="en-US" sz="2000" dirty="0"/>
              <a:t> </a:t>
            </a:r>
            <a:r>
              <a:rPr lang="en-US" sz="2000" dirty="0" err="1"/>
              <a:t>produtividades</a:t>
            </a:r>
            <a:r>
              <a:rPr lang="en-US" sz="2000" dirty="0"/>
              <a:t> </a:t>
            </a:r>
            <a:r>
              <a:rPr lang="en-US" sz="2000" dirty="0" err="1"/>
              <a:t>marginais</a:t>
            </a:r>
            <a:r>
              <a:rPr lang="en-US" sz="2000" dirty="0"/>
              <a:t> de capital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elevados</a:t>
            </a:r>
            <a:r>
              <a:rPr lang="en-US" sz="2000" dirty="0"/>
              <a:t> do que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outras</a:t>
            </a:r>
            <a:r>
              <a:rPr lang="en-US" sz="2000" dirty="0"/>
              <a:t> </a:t>
            </a:r>
            <a:r>
              <a:rPr lang="en-US" sz="2000" dirty="0" err="1"/>
              <a:t>indústrias</a:t>
            </a:r>
            <a:endParaRPr lang="en-US" sz="2000" dirty="0"/>
          </a:p>
          <a:p>
            <a:pPr marL="742932" lvl="1" indent="-28574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Investimento</a:t>
            </a:r>
            <a:r>
              <a:rPr lang="en-US" sz="2000" dirty="0"/>
              <a:t> </a:t>
            </a:r>
            <a:r>
              <a:rPr lang="en-US" sz="2000" dirty="0" err="1"/>
              <a:t>acompanhava</a:t>
            </a:r>
            <a:r>
              <a:rPr lang="en-US" sz="2000" dirty="0"/>
              <a:t> a </a:t>
            </a:r>
            <a:r>
              <a:rPr lang="en-US" sz="2000" dirty="0" err="1"/>
              <a:t>produtividade</a:t>
            </a:r>
            <a:r>
              <a:rPr lang="en-US" sz="2000" dirty="0"/>
              <a:t> marginal do capital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maioria</a:t>
            </a:r>
            <a:r>
              <a:rPr lang="en-US" sz="2000" dirty="0"/>
              <a:t> dos </a:t>
            </a:r>
            <a:r>
              <a:rPr lang="en-US" sz="2000" dirty="0" err="1"/>
              <a:t>sectores</a:t>
            </a:r>
            <a:r>
              <a:rPr lang="en-US" sz="2000" dirty="0"/>
              <a:t>.</a:t>
            </a:r>
          </a:p>
          <a:p>
            <a:pPr marL="457188" lvl="1">
              <a:spcAft>
                <a:spcPts val="600"/>
              </a:spcAft>
            </a:pPr>
            <a:endParaRPr lang="en-US" sz="2000" dirty="0"/>
          </a:p>
          <a:p>
            <a:r>
              <a:rPr lang="en-US" sz="2000" dirty="0"/>
              <a:t>Inclusive,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certos</a:t>
            </a:r>
            <a:r>
              <a:rPr lang="en-US" sz="2000" dirty="0"/>
              <a:t> sub-</a:t>
            </a:r>
            <a:r>
              <a:rPr lang="en-US" sz="2000" dirty="0" err="1"/>
              <a:t>sectores</a:t>
            </a:r>
            <a:r>
              <a:rPr lang="en-US" sz="2000" dirty="0"/>
              <a:t>, </a:t>
            </a:r>
            <a:r>
              <a:rPr lang="en-US" sz="2000" dirty="0" err="1"/>
              <a:t>como</a:t>
            </a:r>
            <a:r>
              <a:rPr lang="en-US" sz="2000" dirty="0"/>
              <a:t> o da </a:t>
            </a:r>
            <a:r>
              <a:rPr lang="en-US" sz="2000" dirty="0" err="1"/>
              <a:t>construção</a:t>
            </a:r>
            <a:r>
              <a:rPr lang="en-US" sz="2000" dirty="0"/>
              <a:t> </a:t>
            </a:r>
            <a:r>
              <a:rPr lang="en-US" sz="2000" dirty="0" err="1"/>
              <a:t>transporte</a:t>
            </a:r>
            <a:r>
              <a:rPr lang="en-US" sz="2000" dirty="0"/>
              <a:t> e </a:t>
            </a:r>
            <a:r>
              <a:rPr lang="en-US" sz="2000" dirty="0" err="1"/>
              <a:t>armazenamento</a:t>
            </a:r>
            <a:r>
              <a:rPr lang="en-US" sz="2000" dirty="0"/>
              <a:t>, a taxa de </a:t>
            </a:r>
            <a:r>
              <a:rPr lang="en-US" sz="2000" dirty="0" err="1"/>
              <a:t>lucro</a:t>
            </a:r>
            <a:r>
              <a:rPr lang="en-US" sz="2000" dirty="0"/>
              <a:t> era </a:t>
            </a:r>
            <a:r>
              <a:rPr lang="en-US" sz="2000" dirty="0" err="1"/>
              <a:t>negativamente</a:t>
            </a:r>
            <a:r>
              <a:rPr lang="en-US" sz="2000" dirty="0"/>
              <a:t> </a:t>
            </a:r>
            <a:r>
              <a:rPr lang="en-US" sz="2000" dirty="0" err="1"/>
              <a:t>correlacionada</a:t>
            </a:r>
            <a:r>
              <a:rPr lang="en-US" sz="2000" dirty="0"/>
              <a:t> com o </a:t>
            </a:r>
            <a:r>
              <a:rPr lang="en-US" sz="2000" dirty="0" err="1"/>
              <a:t>fluxo</a:t>
            </a:r>
            <a:r>
              <a:rPr lang="en-US" sz="2000" dirty="0"/>
              <a:t> de capital, e </a:t>
            </a:r>
            <a:r>
              <a:rPr lang="en-US" sz="2000" dirty="0" err="1"/>
              <a:t>ainda</a:t>
            </a:r>
            <a:r>
              <a:rPr lang="en-US" sz="2000" dirty="0"/>
              <a:t> </a:t>
            </a:r>
            <a:r>
              <a:rPr lang="en-US" sz="2000" dirty="0" err="1"/>
              <a:t>assim</a:t>
            </a:r>
            <a:r>
              <a:rPr lang="en-US" sz="2000" dirty="0"/>
              <a:t>, o </a:t>
            </a:r>
            <a:r>
              <a:rPr lang="en-US" sz="2000" dirty="0" err="1"/>
              <a:t>investimento</a:t>
            </a:r>
            <a:r>
              <a:rPr lang="en-US" sz="2000" dirty="0"/>
              <a:t> </a:t>
            </a:r>
            <a:r>
              <a:rPr lang="en-US" sz="2000" dirty="0" err="1"/>
              <a:t>persistia</a:t>
            </a:r>
            <a:r>
              <a:rPr lang="en-US" sz="2000" dirty="0"/>
              <a:t>. 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2000" dirty="0" err="1"/>
              <a:t>Reforça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vez</a:t>
            </a:r>
            <a:r>
              <a:rPr lang="en-US" sz="2000" dirty="0"/>
              <a:t> a </a:t>
            </a:r>
            <a:r>
              <a:rPr lang="en-US" sz="2000" dirty="0" err="1"/>
              <a:t>hipótese</a:t>
            </a:r>
            <a:r>
              <a:rPr lang="en-US" sz="2000" dirty="0"/>
              <a:t> </a:t>
            </a:r>
            <a:r>
              <a:rPr lang="en-US" sz="2000" dirty="0" err="1"/>
              <a:t>referente</a:t>
            </a:r>
            <a:r>
              <a:rPr lang="en-US" sz="2000" dirty="0"/>
              <a:t> </a:t>
            </a:r>
            <a:r>
              <a:rPr lang="en-US" sz="2000" dirty="0" err="1"/>
              <a:t>aos</a:t>
            </a:r>
            <a:r>
              <a:rPr lang="en-US" sz="2000" dirty="0"/>
              <a:t> drivers, </a:t>
            </a:r>
            <a:r>
              <a:rPr lang="en-US" sz="2000" dirty="0" err="1"/>
              <a:t>proposta</a:t>
            </a:r>
            <a:r>
              <a:rPr lang="en-US" sz="2000" dirty="0"/>
              <a:t> </a:t>
            </a:r>
            <a:r>
              <a:rPr lang="en-US" sz="2000" dirty="0" err="1"/>
              <a:t>anteriormente</a:t>
            </a:r>
            <a:r>
              <a:rPr lang="en-US" sz="20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51FB7B-0393-4281-A1BF-F0B2B0A3FC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26"/>
          <a:stretch/>
        </p:blipFill>
        <p:spPr>
          <a:xfrm>
            <a:off x="6867728" y="1408360"/>
            <a:ext cx="4567051" cy="4472827"/>
          </a:xfrm>
          <a:prstGeom prst="rect">
            <a:avLst/>
          </a:prstGeom>
        </p:spPr>
      </p:pic>
      <p:sp>
        <p:nvSpPr>
          <p:cNvPr id="16" name="Título 5">
            <a:extLst>
              <a:ext uri="{FF2B5EF4-FFF2-40B4-BE49-F238E27FC236}">
                <a16:creationId xmlns:a16="http://schemas.microsoft.com/office/drawing/2014/main" id="{432C383B-9B4C-4235-8319-03D5859CD650}"/>
              </a:ext>
            </a:extLst>
          </p:cNvPr>
          <p:cNvSpPr txBox="1">
            <a:spLocks/>
          </p:cNvSpPr>
          <p:nvPr/>
        </p:nvSpPr>
        <p:spPr>
          <a:xfrm>
            <a:off x="144699" y="351534"/>
            <a:ext cx="6928059" cy="37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rgbClr val="123474"/>
                </a:solidFill>
              </a:rPr>
              <a:t>B. DRIVERS DAS DECISÕES DE INVESTIMENTO</a:t>
            </a:r>
            <a:endParaRPr lang="en-US" sz="1800" b="1" dirty="0">
              <a:solidFill>
                <a:srgbClr val="1234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5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24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328F8E2-51B4-4D20-A985-30F58B05B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3451"/>
          <a:stretch/>
        </p:blipFill>
        <p:spPr>
          <a:xfrm>
            <a:off x="360324" y="393153"/>
            <a:ext cx="7057853" cy="6071693"/>
          </a:xfrm>
          <a:prstGeom prst="rect">
            <a:avLst/>
          </a:prstGeom>
        </p:spPr>
      </p:pic>
      <p:sp>
        <p:nvSpPr>
          <p:cNvPr id="14" name="Título 5">
            <a:extLst>
              <a:ext uri="{FF2B5EF4-FFF2-40B4-BE49-F238E27FC236}">
                <a16:creationId xmlns:a16="http://schemas.microsoft.com/office/drawing/2014/main" id="{CC4DA868-4B18-4776-A7D2-F14903925E24}"/>
              </a:ext>
            </a:extLst>
          </p:cNvPr>
          <p:cNvSpPr txBox="1">
            <a:spLocks/>
          </p:cNvSpPr>
          <p:nvPr/>
        </p:nvSpPr>
        <p:spPr>
          <a:xfrm>
            <a:off x="7445209" y="845482"/>
            <a:ext cx="4613505" cy="3708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rgbClr val="123474"/>
                </a:solidFill>
              </a:rPr>
              <a:t>B. DRIVERS DAS DECISÕES DE INVESTIMENTO</a:t>
            </a:r>
            <a:endParaRPr lang="en-US" sz="2000" b="1" dirty="0">
              <a:solidFill>
                <a:srgbClr val="12347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0027DB-B577-46F4-9CEA-495614F14AA5}"/>
              </a:ext>
            </a:extLst>
          </p:cNvPr>
          <p:cNvSpPr txBox="1"/>
          <p:nvPr/>
        </p:nvSpPr>
        <p:spPr>
          <a:xfrm>
            <a:off x="7466415" y="1810557"/>
            <a:ext cx="459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2.1.1 Sub-sectores dos serviços/bens não transacionáveis: 1995-2001 vs 2001-2007</a:t>
            </a:r>
            <a:endParaRPr lang="en-US" sz="2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CC4641-354F-40C0-A5C2-1917D60E0DC0}"/>
              </a:ext>
            </a:extLst>
          </p:cNvPr>
          <p:cNvSpPr/>
          <p:nvPr/>
        </p:nvSpPr>
        <p:spPr>
          <a:xfrm>
            <a:off x="7466415" y="2992130"/>
            <a:ext cx="43652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Por </a:t>
            </a:r>
            <a:r>
              <a:rPr lang="en-US" sz="2000" dirty="0" err="1"/>
              <a:t>exemplo</a:t>
            </a:r>
            <a:r>
              <a:rPr lang="en-US" sz="2000" dirty="0"/>
              <a:t>,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indústria</a:t>
            </a:r>
            <a:r>
              <a:rPr lang="en-US" sz="2000" dirty="0"/>
              <a:t> do </a:t>
            </a:r>
            <a:r>
              <a:rPr lang="en-US" sz="2000" dirty="0" err="1"/>
              <a:t>retalho</a:t>
            </a:r>
            <a:r>
              <a:rPr lang="en-US" sz="2000" dirty="0"/>
              <a:t> 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venda</a:t>
            </a:r>
            <a:r>
              <a:rPr lang="en-US" sz="2000" dirty="0"/>
              <a:t> por </a:t>
            </a:r>
            <a:r>
              <a:rPr lang="en-US" sz="2000" dirty="0" err="1"/>
              <a:t>atacado</a:t>
            </a:r>
            <a:r>
              <a:rPr lang="en-US" sz="2000" dirty="0"/>
              <a:t>, o </a:t>
            </a:r>
            <a:r>
              <a:rPr lang="en-US" sz="2000" dirty="0" err="1"/>
              <a:t>produto</a:t>
            </a:r>
            <a:r>
              <a:rPr lang="en-US" sz="2000" dirty="0"/>
              <a:t> marginal do capital </a:t>
            </a:r>
            <a:r>
              <a:rPr lang="en-US" sz="2000" dirty="0" err="1"/>
              <a:t>tornou</a:t>
            </a:r>
            <a:r>
              <a:rPr lang="en-US" sz="2000" dirty="0"/>
              <a:t>-se </a:t>
            </a:r>
            <a:r>
              <a:rPr lang="en-US" sz="2000" dirty="0" err="1"/>
              <a:t>negativamente</a:t>
            </a:r>
            <a:r>
              <a:rPr lang="en-US" sz="2000" dirty="0"/>
              <a:t> </a:t>
            </a:r>
            <a:r>
              <a:rPr lang="en-US" sz="2000" dirty="0" err="1"/>
              <a:t>correlacionado</a:t>
            </a:r>
            <a:r>
              <a:rPr lang="en-US" sz="2000" dirty="0"/>
              <a:t> com o </a:t>
            </a:r>
            <a:r>
              <a:rPr lang="en-US" sz="2000" dirty="0" err="1"/>
              <a:t>fluxo</a:t>
            </a:r>
            <a:r>
              <a:rPr lang="en-US" sz="2000" dirty="0"/>
              <a:t> de capital.</a:t>
            </a:r>
          </a:p>
          <a:p>
            <a:pPr algn="just"/>
            <a:r>
              <a:rPr lang="en-US" sz="2000" dirty="0" err="1"/>
              <a:t>Enquando</a:t>
            </a:r>
            <a:r>
              <a:rPr lang="en-US" sz="2000" dirty="0"/>
              <a:t> que o a taxa de </a:t>
            </a:r>
            <a:r>
              <a:rPr lang="en-US" sz="2000" dirty="0" err="1"/>
              <a:t>lucro</a:t>
            </a:r>
            <a:r>
              <a:rPr lang="en-US" sz="2000" dirty="0"/>
              <a:t> se </a:t>
            </a:r>
            <a:r>
              <a:rPr lang="en-US" sz="2000" dirty="0" err="1"/>
              <a:t>tornou</a:t>
            </a:r>
            <a:r>
              <a:rPr lang="en-US" sz="2000" dirty="0"/>
              <a:t> </a:t>
            </a:r>
            <a:r>
              <a:rPr lang="en-US" sz="2000" dirty="0" err="1"/>
              <a:t>positivamente</a:t>
            </a:r>
            <a:r>
              <a:rPr lang="en-US" sz="2000" dirty="0"/>
              <a:t> </a:t>
            </a:r>
            <a:r>
              <a:rPr lang="en-US" sz="2000" dirty="0" err="1"/>
              <a:t>correlacionada</a:t>
            </a:r>
            <a:r>
              <a:rPr lang="en-US" sz="2000" dirty="0"/>
              <a:t> com o capital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49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25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83C20-C8FD-41C2-B8C9-1F574275BDA4}"/>
              </a:ext>
            </a:extLst>
          </p:cNvPr>
          <p:cNvSpPr/>
          <p:nvPr/>
        </p:nvSpPr>
        <p:spPr>
          <a:xfrm>
            <a:off x="5756367" y="1681896"/>
            <a:ext cx="6096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/>
              <a:t>Inicialmente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investimentos</a:t>
            </a:r>
            <a:r>
              <a:rPr lang="en-US" sz="2000" dirty="0"/>
              <a:t> </a:t>
            </a:r>
            <a:r>
              <a:rPr lang="en-US" sz="2000" dirty="0" err="1"/>
              <a:t>eram</a:t>
            </a:r>
            <a:r>
              <a:rPr lang="en-US" sz="2000" dirty="0"/>
              <a:t> </a:t>
            </a:r>
            <a:r>
              <a:rPr lang="en-US" sz="2000" dirty="0" err="1"/>
              <a:t>maiores</a:t>
            </a:r>
            <a:r>
              <a:rPr lang="en-US" sz="2000" dirty="0"/>
              <a:t> </a:t>
            </a:r>
            <a:r>
              <a:rPr lang="en-US" sz="2000" dirty="0" err="1"/>
              <a:t>nos</a:t>
            </a:r>
            <a:r>
              <a:rPr lang="en-US" sz="2000" dirty="0"/>
              <a:t> </a:t>
            </a:r>
            <a:r>
              <a:rPr lang="en-US" sz="2000" dirty="0" err="1"/>
              <a:t>países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convergência</a:t>
            </a:r>
            <a:r>
              <a:rPr lang="en-US" sz="2000" dirty="0"/>
              <a:t> </a:t>
            </a:r>
            <a:r>
              <a:rPr lang="en-US" sz="2000" dirty="0" err="1"/>
              <a:t>devido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seu</a:t>
            </a:r>
            <a:r>
              <a:rPr lang="en-US" sz="2000" dirty="0"/>
              <a:t> alto </a:t>
            </a:r>
            <a:r>
              <a:rPr lang="en-US" sz="2000" dirty="0" err="1"/>
              <a:t>produto</a:t>
            </a:r>
            <a:r>
              <a:rPr lang="en-US" sz="2000" dirty="0"/>
              <a:t> marginal do capital. No </a:t>
            </a:r>
            <a:r>
              <a:rPr lang="en-US" sz="2000" dirty="0" err="1"/>
              <a:t>entanto</a:t>
            </a:r>
            <a:r>
              <a:rPr lang="en-US" sz="2000" dirty="0"/>
              <a:t>, </a:t>
            </a:r>
            <a:r>
              <a:rPr lang="en-US" sz="2000" dirty="0" err="1"/>
              <a:t>após</a:t>
            </a:r>
            <a:r>
              <a:rPr lang="en-US" sz="2000" dirty="0"/>
              <a:t> a </a:t>
            </a:r>
            <a:r>
              <a:rPr lang="en-US" sz="2000" dirty="0" err="1"/>
              <a:t>adoção</a:t>
            </a:r>
            <a:r>
              <a:rPr lang="en-US" sz="2000" dirty="0"/>
              <a:t> do euro,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esteve</a:t>
            </a:r>
            <a:r>
              <a:rPr lang="en-US" sz="2000" dirty="0"/>
              <a:t> </a:t>
            </a:r>
            <a:r>
              <a:rPr lang="en-US" sz="2000" dirty="0" err="1"/>
              <a:t>entrou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decréscimo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Esta</a:t>
            </a:r>
            <a:r>
              <a:rPr lang="en-US" sz="2000" dirty="0"/>
              <a:t> </a:t>
            </a:r>
            <a:r>
              <a:rPr lang="en-US" sz="2000" dirty="0" err="1"/>
              <a:t>diminuição</a:t>
            </a:r>
            <a:r>
              <a:rPr lang="en-US" sz="2000" dirty="0"/>
              <a:t> </a:t>
            </a:r>
            <a:r>
              <a:rPr lang="en-US" sz="2000" dirty="0" err="1"/>
              <a:t>foi</a:t>
            </a:r>
            <a:r>
              <a:rPr lang="en-US" sz="2000" dirty="0"/>
              <a:t> </a:t>
            </a:r>
            <a:r>
              <a:rPr lang="en-US" sz="2000" dirty="0" err="1"/>
              <a:t>devida</a:t>
            </a:r>
            <a:r>
              <a:rPr lang="en-US" sz="2000" dirty="0"/>
              <a:t> à </a:t>
            </a:r>
            <a:r>
              <a:rPr lang="en-US" sz="2000" dirty="0" err="1"/>
              <a:t>combinação</a:t>
            </a:r>
            <a:r>
              <a:rPr lang="en-US" sz="2000" dirty="0"/>
              <a:t> da </a:t>
            </a:r>
            <a:r>
              <a:rPr lang="en-US" sz="2000" dirty="0" err="1"/>
              <a:t>diminuição</a:t>
            </a:r>
            <a:r>
              <a:rPr lang="en-US" sz="2000" dirty="0"/>
              <a:t> do return on capital e </a:t>
            </a:r>
            <a:r>
              <a:rPr lang="en-US" sz="2000" dirty="0" err="1"/>
              <a:t>principalmente</a:t>
            </a:r>
            <a:r>
              <a:rPr lang="en-US" sz="2000" dirty="0"/>
              <a:t> </a:t>
            </a:r>
            <a:r>
              <a:rPr lang="en-US" sz="2000" dirty="0" err="1"/>
              <a:t>devido</a:t>
            </a:r>
            <a:r>
              <a:rPr lang="en-US" sz="2000" dirty="0"/>
              <a:t> à </a:t>
            </a:r>
            <a:r>
              <a:rPr lang="en-US" sz="2000" dirty="0" err="1"/>
              <a:t>baixa</a:t>
            </a:r>
            <a:r>
              <a:rPr lang="en-US" sz="2000" dirty="0"/>
              <a:t> performance do TFP (Total Factor Productivity).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3F6BA4-BD61-4E28-8CC0-6CF77A1BD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89" y="1101927"/>
            <a:ext cx="4874932" cy="45941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EACC57-8197-4EFD-95D9-029C4FCA4361}"/>
              </a:ext>
            </a:extLst>
          </p:cNvPr>
          <p:cNvSpPr txBox="1"/>
          <p:nvPr/>
        </p:nvSpPr>
        <p:spPr>
          <a:xfrm>
            <a:off x="5756368" y="1102288"/>
            <a:ext cx="6335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3. Produto Marginal do Capital: 1995 e 2007</a:t>
            </a:r>
            <a:endParaRPr lang="en-US" sz="2000" b="1" dirty="0"/>
          </a:p>
        </p:txBody>
      </p:sp>
      <p:sp>
        <p:nvSpPr>
          <p:cNvPr id="16" name="Título 5">
            <a:extLst>
              <a:ext uri="{FF2B5EF4-FFF2-40B4-BE49-F238E27FC236}">
                <a16:creationId xmlns:a16="http://schemas.microsoft.com/office/drawing/2014/main" id="{9B75C477-6220-4B1F-971A-3825C63DCAE9}"/>
              </a:ext>
            </a:extLst>
          </p:cNvPr>
          <p:cNvSpPr txBox="1">
            <a:spLocks/>
          </p:cNvSpPr>
          <p:nvPr/>
        </p:nvSpPr>
        <p:spPr>
          <a:xfrm>
            <a:off x="144699" y="351534"/>
            <a:ext cx="6928059" cy="37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rgbClr val="123474"/>
                </a:solidFill>
              </a:rPr>
              <a:t>B. DRIVERS DAS DECISÕES DE INVESTIMENTO</a:t>
            </a:r>
            <a:endParaRPr lang="en-US" sz="1800" b="1" dirty="0">
              <a:solidFill>
                <a:srgbClr val="1234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26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243912A0-B1A7-4C75-A404-760A52DAF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2495" y="882373"/>
            <a:ext cx="4806250" cy="51039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61267-C803-4B3F-8CEB-63367AD04B6E}"/>
              </a:ext>
            </a:extLst>
          </p:cNvPr>
          <p:cNvSpPr/>
          <p:nvPr/>
        </p:nvSpPr>
        <p:spPr>
          <a:xfrm>
            <a:off x="5523504" y="1350621"/>
            <a:ext cx="64058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No </a:t>
            </a:r>
            <a:r>
              <a:rPr lang="en-US" sz="2000" dirty="0" err="1"/>
              <a:t>entanto</a:t>
            </a:r>
            <a:r>
              <a:rPr lang="en-US" sz="2000" dirty="0"/>
              <a:t>, o </a:t>
            </a:r>
            <a:r>
              <a:rPr lang="en-US" sz="2000" dirty="0" err="1"/>
              <a:t>aumento</a:t>
            </a:r>
            <a:r>
              <a:rPr lang="en-US" sz="2000" dirty="0"/>
              <a:t> </a:t>
            </a:r>
            <a:r>
              <a:rPr lang="en-US" sz="2000" dirty="0" err="1"/>
              <a:t>nas</a:t>
            </a:r>
            <a:r>
              <a:rPr lang="en-US" sz="2000" dirty="0"/>
              <a:t> </a:t>
            </a:r>
            <a:r>
              <a:rPr lang="en-US" sz="2000" dirty="0" err="1"/>
              <a:t>margens</a:t>
            </a:r>
            <a:r>
              <a:rPr lang="en-US" sz="2000" dirty="0"/>
              <a:t> de </a:t>
            </a:r>
            <a:r>
              <a:rPr lang="en-US" sz="2000" dirty="0" err="1"/>
              <a:t>lucro</a:t>
            </a:r>
            <a:r>
              <a:rPr lang="en-US" sz="2000" dirty="0"/>
              <a:t> </a:t>
            </a:r>
            <a:r>
              <a:rPr lang="en-US" sz="2000" dirty="0" err="1"/>
              <a:t>permitiu</a:t>
            </a:r>
            <a:r>
              <a:rPr lang="en-US" sz="2000" dirty="0"/>
              <a:t> com que o total de </a:t>
            </a:r>
            <a:r>
              <a:rPr lang="en-US" sz="2000" dirty="0" err="1"/>
              <a:t>investimentos</a:t>
            </a:r>
            <a:r>
              <a:rPr lang="en-US" sz="2000" dirty="0"/>
              <a:t> </a:t>
            </a:r>
            <a:r>
              <a:rPr lang="en-US" sz="2000" dirty="0" err="1"/>
              <a:t>permanecesse</a:t>
            </a:r>
            <a:r>
              <a:rPr lang="en-US" sz="2000" dirty="0"/>
              <a:t> alto → </a:t>
            </a:r>
            <a:r>
              <a:rPr lang="en-US" sz="2000" dirty="0" err="1"/>
              <a:t>compensando</a:t>
            </a:r>
            <a:r>
              <a:rPr lang="en-US" sz="2000" dirty="0"/>
              <a:t> a </a:t>
            </a:r>
            <a:r>
              <a:rPr lang="en-US" sz="2000" dirty="0" err="1"/>
              <a:t>possível</a:t>
            </a:r>
            <a:r>
              <a:rPr lang="en-US" sz="2000" dirty="0"/>
              <a:t> </a:t>
            </a:r>
            <a:r>
              <a:rPr lang="en-US" sz="2000" dirty="0" err="1"/>
              <a:t>queda</a:t>
            </a:r>
            <a:r>
              <a:rPr lang="en-US" sz="2000" dirty="0"/>
              <a:t> de </a:t>
            </a:r>
            <a:r>
              <a:rPr lang="en-US" sz="2000" dirty="0" err="1"/>
              <a:t>investimentos</a:t>
            </a:r>
            <a:r>
              <a:rPr lang="en-US" sz="2000" dirty="0"/>
              <a:t> </a:t>
            </a:r>
            <a:r>
              <a:rPr lang="en-US" sz="2000" dirty="0" err="1"/>
              <a:t>derivada</a:t>
            </a:r>
            <a:r>
              <a:rPr lang="en-US" sz="2000" dirty="0"/>
              <a:t> do </a:t>
            </a:r>
            <a:r>
              <a:rPr lang="en-US" sz="2000" dirty="0" err="1"/>
              <a:t>baixo</a:t>
            </a:r>
            <a:r>
              <a:rPr lang="en-US" sz="2000" dirty="0"/>
              <a:t> </a:t>
            </a:r>
            <a:r>
              <a:rPr lang="en-US" sz="2000" dirty="0" err="1"/>
              <a:t>produto</a:t>
            </a:r>
            <a:r>
              <a:rPr lang="en-US" sz="2000" dirty="0"/>
              <a:t> marginal do capital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E4E5A9-FA6C-40A7-80AE-96FFAC7515C9}"/>
              </a:ext>
            </a:extLst>
          </p:cNvPr>
          <p:cNvSpPr/>
          <p:nvPr/>
        </p:nvSpPr>
        <p:spPr>
          <a:xfrm>
            <a:off x="5523506" y="2882291"/>
            <a:ext cx="640589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PT" sz="2000" b="1" dirty="0"/>
              <a:t>Mas então e que a que deveu este aumento na margem de lucro?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/>
              <a:t>Combinação de poder monopolístico com procura em crescimento rápido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/>
              <a:t>Processo de integração de mercado ainda em curso, impossibilitando a fácil de entrada e saída de empresas no mercado, tal como limitação de comportamentos de rent-seeking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81C79A-C05B-417A-ADC5-3C85539D3CEF}"/>
              </a:ext>
            </a:extLst>
          </p:cNvPr>
          <p:cNvSpPr txBox="1"/>
          <p:nvPr/>
        </p:nvSpPr>
        <p:spPr>
          <a:xfrm>
            <a:off x="5523504" y="882373"/>
            <a:ext cx="6567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4. Margem de lucro: 1995-2007</a:t>
            </a:r>
            <a:endParaRPr lang="en-US" sz="2000" b="1" dirty="0"/>
          </a:p>
        </p:txBody>
      </p:sp>
      <p:sp>
        <p:nvSpPr>
          <p:cNvPr id="15" name="Título 5">
            <a:extLst>
              <a:ext uri="{FF2B5EF4-FFF2-40B4-BE49-F238E27FC236}">
                <a16:creationId xmlns:a16="http://schemas.microsoft.com/office/drawing/2014/main" id="{8832960F-2113-484C-A20C-A47B3E587C4D}"/>
              </a:ext>
            </a:extLst>
          </p:cNvPr>
          <p:cNvSpPr txBox="1">
            <a:spLocks/>
          </p:cNvSpPr>
          <p:nvPr/>
        </p:nvSpPr>
        <p:spPr>
          <a:xfrm>
            <a:off x="144699" y="351534"/>
            <a:ext cx="6928059" cy="3708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000" b="1" dirty="0">
                <a:solidFill>
                  <a:srgbClr val="123474"/>
                </a:solidFill>
              </a:rPr>
              <a:t>B. DRIVERS DAS DECISÕES DE INVESTIMENTO</a:t>
            </a:r>
            <a:endParaRPr lang="en-US" sz="1800" b="1" dirty="0">
              <a:solidFill>
                <a:srgbClr val="1234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27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59CF3DC-C073-4D75-AC16-F6B6007F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721"/>
            <a:ext cx="10515600" cy="4351339"/>
          </a:xfrm>
        </p:spPr>
        <p:txBody>
          <a:bodyPr/>
          <a:lstStyle/>
          <a:p>
            <a:pPr marL="0" indent="0">
              <a:buNone/>
            </a:pPr>
            <a:r>
              <a:rPr lang="pt-PT" b="1" dirty="0">
                <a:solidFill>
                  <a:srgbClr val="123474"/>
                </a:solidFill>
              </a:rPr>
              <a:t>Conclusões</a:t>
            </a:r>
            <a:endParaRPr lang="pt-PT" dirty="0"/>
          </a:p>
          <a:p>
            <a:r>
              <a:rPr lang="pt-PT" dirty="0"/>
              <a:t>A convergência decepcionante dos países em convergência não foi devida à falta de capital, mas sim à sua má alocação.</a:t>
            </a:r>
          </a:p>
          <a:p>
            <a:r>
              <a:rPr lang="pt-PT" dirty="0"/>
              <a:t>O investimento nos anos precedentes à crise deixa de ser motivado pelo produto marginal mas sim pelas crescentes taxas de lucro.</a:t>
            </a:r>
          </a:p>
          <a:p>
            <a:endParaRPr lang="pt-PT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F5A25-C072-4368-809F-1C011915A747}"/>
              </a:ext>
            </a:extLst>
          </p:cNvPr>
          <p:cNvSpPr/>
          <p:nvPr/>
        </p:nvSpPr>
        <p:spPr>
          <a:xfrm>
            <a:off x="266437" y="351796"/>
            <a:ext cx="6283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123474"/>
                </a:solidFill>
              </a:rPr>
              <a:t>III. (MÁ)ALOCAÇÃO DO CAPITAL AO LONGO DOS SETORES</a:t>
            </a:r>
          </a:p>
        </p:txBody>
      </p:sp>
    </p:spTree>
    <p:extLst>
      <p:ext uri="{BB962C8B-B14F-4D97-AF65-F5344CB8AC3E}">
        <p14:creationId xmlns:p14="http://schemas.microsoft.com/office/powerpoint/2010/main" val="25725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204033C8-89FC-4F06-B535-0FF3DABD3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r="18624"/>
          <a:stretch/>
        </p:blipFill>
        <p:spPr bwMode="auto">
          <a:xfrm>
            <a:off x="6066667" y="1"/>
            <a:ext cx="612502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3FB18A90-350A-4052-8717-F6AF2A62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9" y="2276334"/>
            <a:ext cx="5809492" cy="217639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t-PT" sz="4000" b="1" dirty="0">
                <a:solidFill>
                  <a:srgbClr val="123474"/>
                </a:solidFill>
                <a:latin typeface="+mn-lt"/>
              </a:rPr>
              <a:t>IV. Uma análise mais detalhada d</a:t>
            </a:r>
            <a:r>
              <a:rPr lang="pt-PT" altLang="pt-PT" sz="4000" b="1" dirty="0">
                <a:solidFill>
                  <a:srgbClr val="123474"/>
                </a:solidFill>
                <a:latin typeface="+mn-lt"/>
              </a:rPr>
              <a:t>os impulsionadores da PTF e do crescimento nas economias convergentes </a:t>
            </a:r>
            <a:br>
              <a:rPr lang="pt-PT" altLang="pt-PT" sz="4000" b="1" dirty="0">
                <a:latin typeface="+mn-lt"/>
              </a:rPr>
            </a:br>
            <a:endParaRPr lang="en-US" sz="40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DE41E6-343C-45BE-BF74-3EACBB7B315C}"/>
              </a:ext>
            </a:extLst>
          </p:cNvPr>
          <p:cNvSpPr txBox="1"/>
          <p:nvPr/>
        </p:nvSpPr>
        <p:spPr>
          <a:xfrm>
            <a:off x="861685" y="56573"/>
            <a:ext cx="507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DE556C08-6A47-4BA4-8D35-94A02E04E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9" y="168669"/>
            <a:ext cx="949067" cy="4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D9225B9-D6D0-4462-A6D3-6255774FD4DB}"/>
              </a:ext>
            </a:extLst>
          </p:cNvPr>
          <p:cNvSpPr txBox="1">
            <a:spLocks/>
          </p:cNvSpPr>
          <p:nvPr/>
        </p:nvSpPr>
        <p:spPr>
          <a:xfrm>
            <a:off x="0" y="6211669"/>
            <a:ext cx="6838122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pPr algn="ctr"/>
            <a:r>
              <a:rPr lang="pt-PT" sz="1800" dirty="0">
                <a:solidFill>
                  <a:srgbClr val="000000"/>
                </a:solidFill>
              </a:rPr>
              <a:t>Política económica e atividade empresarial</a:t>
            </a:r>
            <a:endParaRPr lang="pt-PT" sz="1800" b="1" dirty="0">
              <a:solidFill>
                <a:srgbClr val="000000"/>
              </a:solidFill>
            </a:endParaRP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4C1E7A0E-A043-4496-9B43-B4FFD15A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>
                <a:solidFill>
                  <a:schemeClr val="bg1"/>
                </a:solidFill>
              </a:rPr>
              <a:t>28</a:t>
            </a:fld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951D671D-9E8C-4609-A5F3-318DC69B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93" y="200054"/>
            <a:ext cx="5774887" cy="646332"/>
          </a:xfrm>
        </p:spPr>
        <p:txBody>
          <a:bodyPr>
            <a:normAutofit/>
          </a:bodyPr>
          <a:lstStyle/>
          <a:p>
            <a:pPr algn="ctr"/>
            <a:r>
              <a:rPr lang="pt-PT" sz="2400" b="1" dirty="0">
                <a:solidFill>
                  <a:srgbClr val="123474"/>
                </a:solidFill>
              </a:rPr>
              <a:t>Fatores que justifiquem a performance da PTF</a:t>
            </a:r>
          </a:p>
        </p:txBody>
      </p:sp>
      <p:sp>
        <p:nvSpPr>
          <p:cNvPr id="14" name="Marcador de Posição de Conteúdo 13">
            <a:extLst>
              <a:ext uri="{FF2B5EF4-FFF2-40B4-BE49-F238E27FC236}">
                <a16:creationId xmlns:a16="http://schemas.microsoft.com/office/drawing/2014/main" id="{CE7C9132-0F53-4467-ABCF-146D8760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913" y="1181687"/>
            <a:ext cx="6132357" cy="506538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2000" dirty="0"/>
              <a:t>	Todas as economias em fase de recuperação, bem como outras economias com rendimentos acima da média da zona euro, viram o desempenho da sua produtividade deteriorar-se entre o ano do lançamento do euro e o início da crise (1999-2007).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000" dirty="0"/>
              <a:t>	Apesar de altas taxas de acumulação de capital, como já vimos, o desempenho das PTF foi particularmente dececionante em alguns setores, nomeadamente: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Produção de bens;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Indústrias de distribuição – como o comércio grossista e retalhista.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29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99787E5-8F90-4CD1-B681-8A72CDEFC7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46" t="12905" r="14385" b="7294"/>
          <a:stretch/>
        </p:blipFill>
        <p:spPr>
          <a:xfrm>
            <a:off x="480730" y="1033462"/>
            <a:ext cx="4780723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C109-7C32-4E8A-91C1-0CF32EE4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123474"/>
                </a:solidFill>
                <a:latin typeface="+mn-lt"/>
              </a:rPr>
              <a:t>ÍNDICE</a:t>
            </a:r>
            <a:endParaRPr lang="en-US" b="1" dirty="0">
              <a:solidFill>
                <a:srgbClr val="123474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51A91-7D43-4946-9B82-9FE444B26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b="1" dirty="0" err="1"/>
              <a:t>Padrões</a:t>
            </a:r>
            <a:r>
              <a:rPr lang="en-US" b="1" dirty="0"/>
              <a:t> de </a:t>
            </a:r>
            <a:r>
              <a:rPr lang="en-US" b="1" dirty="0" err="1"/>
              <a:t>convergência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área</a:t>
            </a:r>
            <a:r>
              <a:rPr lang="en-US" b="1" dirty="0"/>
              <a:t> euro</a:t>
            </a:r>
          </a:p>
          <a:p>
            <a:pPr marL="571500" indent="-571500">
              <a:buFont typeface="+mj-lt"/>
              <a:buAutoNum type="romanUcPeriod"/>
            </a:pPr>
            <a:r>
              <a:rPr lang="pt-PT" b="1" dirty="0"/>
              <a:t>Performance de produtividade durante O período de pré-crise</a:t>
            </a:r>
          </a:p>
          <a:p>
            <a:pPr marL="571500" indent="-571500">
              <a:buFont typeface="+mj-lt"/>
              <a:buAutoNum type="romanUcPeriod"/>
            </a:pPr>
            <a:r>
              <a:rPr lang="pt-PT" b="1" dirty="0"/>
              <a:t>A</a:t>
            </a:r>
            <a:r>
              <a:rPr lang="en-US" b="1" dirty="0" err="1"/>
              <a:t>locação</a:t>
            </a:r>
            <a:r>
              <a:rPr lang="en-US" b="1" dirty="0"/>
              <a:t> (</a:t>
            </a:r>
            <a:r>
              <a:rPr lang="en-US" b="1" dirty="0" err="1"/>
              <a:t>incorreta</a:t>
            </a:r>
            <a:r>
              <a:rPr lang="en-US" b="1" dirty="0"/>
              <a:t>) do capital </a:t>
            </a:r>
            <a:r>
              <a:rPr lang="en-US" b="1" dirty="0" err="1"/>
              <a:t>ao</a:t>
            </a:r>
            <a:r>
              <a:rPr lang="en-US" b="1" dirty="0"/>
              <a:t> </a:t>
            </a:r>
            <a:r>
              <a:rPr lang="en-US" b="1" dirty="0" err="1"/>
              <a:t>longo</a:t>
            </a:r>
            <a:r>
              <a:rPr lang="en-US" b="1" dirty="0"/>
              <a:t> dos </a:t>
            </a:r>
            <a:r>
              <a:rPr lang="en-US" b="1" dirty="0" err="1"/>
              <a:t>setores</a:t>
            </a:r>
            <a:endParaRPr lang="en-US" b="1" dirty="0"/>
          </a:p>
          <a:p>
            <a:pPr marL="571500" indent="-571500">
              <a:buFont typeface="+mj-lt"/>
              <a:buAutoNum type="romanUcPeriod"/>
            </a:pPr>
            <a:r>
              <a:rPr lang="pt-PT" altLang="pt-PT" b="1" dirty="0"/>
              <a:t>Análise mais detalhada dos impulsionadores da PTF E do crescimento nas economias convergentes</a:t>
            </a:r>
          </a:p>
          <a:p>
            <a:pPr marL="571500" indent="-571500">
              <a:buFont typeface="+mj-lt"/>
              <a:buAutoNum type="romanUcPeriod"/>
            </a:pPr>
            <a:r>
              <a:rPr lang="pt-PT" b="1" dirty="0"/>
              <a:t>Desenvolvimentos desde A crise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7DA6-77CB-41FB-BF67-7257A82C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315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30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12" name="Título 12">
            <a:extLst>
              <a:ext uri="{FF2B5EF4-FFF2-40B4-BE49-F238E27FC236}">
                <a16:creationId xmlns:a16="http://schemas.microsoft.com/office/drawing/2014/main" id="{A7D017BD-5B36-4632-93E0-5A3A9AF2531A}"/>
              </a:ext>
            </a:extLst>
          </p:cNvPr>
          <p:cNvSpPr txBox="1">
            <a:spLocks/>
          </p:cNvSpPr>
          <p:nvPr/>
        </p:nvSpPr>
        <p:spPr>
          <a:xfrm>
            <a:off x="3188677" y="1273194"/>
            <a:ext cx="5774887" cy="9514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800" b="1" dirty="0">
                <a:solidFill>
                  <a:srgbClr val="123474"/>
                </a:solidFill>
              </a:rPr>
              <a:t>FATORES QUE JUSTIFIQUEM A PERFORMANCE DA PTF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04B899E-12C4-409D-B60C-4B8DF0BC4E62}"/>
              </a:ext>
            </a:extLst>
          </p:cNvPr>
          <p:cNvSpPr txBox="1"/>
          <p:nvPr/>
        </p:nvSpPr>
        <p:spPr>
          <a:xfrm>
            <a:off x="2648103" y="2925902"/>
            <a:ext cx="1931523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PT" sz="2000" b="1" dirty="0"/>
              <a:t>Capital nas Tecnologias da informação e comunicação (TIC)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0E44CA2-21C5-4FED-8508-691BBBF56AEE}"/>
              </a:ext>
            </a:extLst>
          </p:cNvPr>
          <p:cNvSpPr txBox="1"/>
          <p:nvPr/>
        </p:nvSpPr>
        <p:spPr>
          <a:xfrm>
            <a:off x="175069" y="3002844"/>
            <a:ext cx="1931523" cy="1508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r>
              <a:rPr lang="pt-PT" sz="2000" b="1" dirty="0"/>
              <a:t>Capital humano</a:t>
            </a:r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7A065B2-4994-4F77-952D-17D7889FFE1A}"/>
              </a:ext>
            </a:extLst>
          </p:cNvPr>
          <p:cNvSpPr txBox="1"/>
          <p:nvPr/>
        </p:nvSpPr>
        <p:spPr>
          <a:xfrm>
            <a:off x="5121137" y="3002844"/>
            <a:ext cx="1931523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r>
              <a:rPr lang="pt-PT" sz="2000" b="1" dirty="0"/>
              <a:t>Estruturas económicas e industriais</a:t>
            </a:r>
          </a:p>
          <a:p>
            <a:pPr algn="ctr"/>
            <a:endParaRPr lang="pt-PT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114ACB4-924E-4505-90A7-11BAF0345CA1}"/>
              </a:ext>
            </a:extLst>
          </p:cNvPr>
          <p:cNvSpPr txBox="1"/>
          <p:nvPr/>
        </p:nvSpPr>
        <p:spPr>
          <a:xfrm>
            <a:off x="7594171" y="3002844"/>
            <a:ext cx="1931523" cy="1538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r>
              <a:rPr lang="pt-PT" sz="2000" b="1" dirty="0"/>
              <a:t>Alocação do capital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9BAB85D-E5D1-4736-85D5-330507764325}"/>
              </a:ext>
            </a:extLst>
          </p:cNvPr>
          <p:cNvSpPr txBox="1"/>
          <p:nvPr/>
        </p:nvSpPr>
        <p:spPr>
          <a:xfrm>
            <a:off x="10067205" y="3002844"/>
            <a:ext cx="1931523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r>
              <a:rPr lang="pt-PT" sz="2000" b="1" dirty="0"/>
              <a:t>Composição dos fluxos financeiros</a:t>
            </a:r>
          </a:p>
          <a:p>
            <a:pPr algn="ctr"/>
            <a:endParaRPr lang="pt-PT" dirty="0"/>
          </a:p>
        </p:txBody>
      </p:sp>
      <p:pic>
        <p:nvPicPr>
          <p:cNvPr id="41" name="Gráfico 40" descr="Torre de Transmissão">
            <a:extLst>
              <a:ext uri="{FF2B5EF4-FFF2-40B4-BE49-F238E27FC236}">
                <a16:creationId xmlns:a16="http://schemas.microsoft.com/office/drawing/2014/main" id="{79983CF6-8B0F-4790-9868-406B9656E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6816" y="2634724"/>
            <a:ext cx="736240" cy="736240"/>
          </a:xfrm>
          <a:prstGeom prst="rect">
            <a:avLst/>
          </a:prstGeom>
        </p:spPr>
      </p:pic>
      <p:pic>
        <p:nvPicPr>
          <p:cNvPr id="47" name="Gráfico 46" descr="Cidade">
            <a:extLst>
              <a:ext uri="{FF2B5EF4-FFF2-40B4-BE49-F238E27FC236}">
                <a16:creationId xmlns:a16="http://schemas.microsoft.com/office/drawing/2014/main" id="{BE0E51F6-52CE-423E-A54D-EA77A354F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7456" y="2517382"/>
            <a:ext cx="921026" cy="914400"/>
          </a:xfrm>
          <a:prstGeom prst="rect">
            <a:avLst/>
          </a:prstGeom>
        </p:spPr>
      </p:pic>
      <p:pic>
        <p:nvPicPr>
          <p:cNvPr id="51" name="Gráfico 50" descr="Cérebro na cabeça">
            <a:extLst>
              <a:ext uri="{FF2B5EF4-FFF2-40B4-BE49-F238E27FC236}">
                <a16:creationId xmlns:a16="http://schemas.microsoft.com/office/drawing/2014/main" id="{A63275AE-3C85-4F28-9C0F-EB0E3AC841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26074" y="3706416"/>
            <a:ext cx="808246" cy="808246"/>
          </a:xfrm>
          <a:prstGeom prst="rect">
            <a:avLst/>
          </a:prstGeom>
        </p:spPr>
      </p:pic>
      <p:pic>
        <p:nvPicPr>
          <p:cNvPr id="53" name="Gráfico 52" descr="Moedas">
            <a:extLst>
              <a:ext uri="{FF2B5EF4-FFF2-40B4-BE49-F238E27FC236}">
                <a16:creationId xmlns:a16="http://schemas.microsoft.com/office/drawing/2014/main" id="{5AD4DC48-D54B-40D4-9532-CA8993F8DD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6313" y="3600262"/>
            <a:ext cx="914400" cy="914400"/>
          </a:xfrm>
          <a:prstGeom prst="rect">
            <a:avLst/>
          </a:prstGeom>
        </p:spPr>
      </p:pic>
      <p:pic>
        <p:nvPicPr>
          <p:cNvPr id="55" name="Gráfico 54" descr="Cartão de crédito">
            <a:extLst>
              <a:ext uri="{FF2B5EF4-FFF2-40B4-BE49-F238E27FC236}">
                <a16:creationId xmlns:a16="http://schemas.microsoft.com/office/drawing/2014/main" id="{1DE33B68-0F98-4C01-8D18-1926B8D352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603090">
            <a:off x="11485810" y="4099334"/>
            <a:ext cx="650088" cy="650088"/>
          </a:xfrm>
          <a:prstGeom prst="rect">
            <a:avLst/>
          </a:prstGeom>
        </p:spPr>
      </p:pic>
      <p:pic>
        <p:nvPicPr>
          <p:cNvPr id="56" name="Gráfico 55" descr="Moedas">
            <a:extLst>
              <a:ext uri="{FF2B5EF4-FFF2-40B4-BE49-F238E27FC236}">
                <a16:creationId xmlns:a16="http://schemas.microsoft.com/office/drawing/2014/main" id="{F85033D6-640D-4E00-9577-9E388CEEC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32966" y="4176097"/>
            <a:ext cx="652697" cy="652697"/>
          </a:xfrm>
          <a:prstGeom prst="rect">
            <a:avLst/>
          </a:prstGeom>
        </p:spPr>
      </p:pic>
      <p:pic>
        <p:nvPicPr>
          <p:cNvPr id="58" name="Gráfico 57" descr="Utilizadores">
            <a:extLst>
              <a:ext uri="{FF2B5EF4-FFF2-40B4-BE49-F238E27FC236}">
                <a16:creationId xmlns:a16="http://schemas.microsoft.com/office/drawing/2014/main" id="{D2CC86BC-821D-406A-B355-E88501D6B1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1674" y="37475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31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30D6A62-D5B2-470E-AE94-7D37ABE77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9" t="10237" r="45077" b="7294"/>
          <a:stretch/>
        </p:blipFill>
        <p:spPr>
          <a:xfrm>
            <a:off x="1428623" y="584776"/>
            <a:ext cx="4565200" cy="490503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4BBD119-800F-42BD-962F-AB42AC24F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53" t="16753" r="51424" b="11338"/>
          <a:stretch/>
        </p:blipFill>
        <p:spPr>
          <a:xfrm>
            <a:off x="6457823" y="615823"/>
            <a:ext cx="4305554" cy="4714378"/>
          </a:xfrm>
          <a:prstGeom prst="rect">
            <a:avLst/>
          </a:prstGeom>
        </p:spPr>
      </p:pic>
      <p:sp>
        <p:nvSpPr>
          <p:cNvPr id="12" name="Título 12">
            <a:extLst>
              <a:ext uri="{FF2B5EF4-FFF2-40B4-BE49-F238E27FC236}">
                <a16:creationId xmlns:a16="http://schemas.microsoft.com/office/drawing/2014/main" id="{A7D017BD-5B36-4632-93E0-5A3A9AF2531A}"/>
              </a:ext>
            </a:extLst>
          </p:cNvPr>
          <p:cNvSpPr txBox="1">
            <a:spLocks/>
          </p:cNvSpPr>
          <p:nvPr/>
        </p:nvSpPr>
        <p:spPr>
          <a:xfrm>
            <a:off x="321113" y="-61556"/>
            <a:ext cx="5774887" cy="646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b="1">
                <a:solidFill>
                  <a:srgbClr val="123474"/>
                </a:solidFill>
              </a:rPr>
              <a:t>Fatores que justifiquem a performance da PTF</a:t>
            </a:r>
            <a:endParaRPr lang="pt-PT" sz="2400" b="1" dirty="0">
              <a:solidFill>
                <a:srgbClr val="123474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CA0D04A-A943-45EC-928A-182C46D8BD4B}"/>
              </a:ext>
            </a:extLst>
          </p:cNvPr>
          <p:cNvSpPr txBox="1"/>
          <p:nvPr/>
        </p:nvSpPr>
        <p:spPr>
          <a:xfrm>
            <a:off x="1072442" y="5433024"/>
            <a:ext cx="502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Mudança da percentagem de horas de trabalho de elevada qualificação profissional entre os períodos de 1995-2001 e 2001-2007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370567B-E950-41FB-9B6E-CE83EAF25F6E}"/>
              </a:ext>
            </a:extLst>
          </p:cNvPr>
          <p:cNvSpPr txBox="1"/>
          <p:nvPr/>
        </p:nvSpPr>
        <p:spPr>
          <a:xfrm>
            <a:off x="6457823" y="5330201"/>
            <a:ext cx="466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/>
              <a:t>TIC – tecnologias da informação e comunicação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0439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>
            <a:extLst>
              <a:ext uri="{FF2B5EF4-FFF2-40B4-BE49-F238E27FC236}">
                <a16:creationId xmlns:a16="http://schemas.microsoft.com/office/drawing/2014/main" id="{951D671D-9E8C-4609-A5F3-318DC69B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93" y="200054"/>
            <a:ext cx="5774887" cy="646332"/>
          </a:xfrm>
        </p:spPr>
        <p:txBody>
          <a:bodyPr>
            <a:normAutofit/>
          </a:bodyPr>
          <a:lstStyle/>
          <a:p>
            <a:pPr algn="ctr"/>
            <a:r>
              <a:rPr lang="pt-PT" sz="2400" b="1" dirty="0">
                <a:solidFill>
                  <a:srgbClr val="123474"/>
                </a:solidFill>
              </a:rPr>
              <a:t>Fatores que justifiquem a performance da PTF</a:t>
            </a:r>
          </a:p>
        </p:txBody>
      </p:sp>
      <p:sp>
        <p:nvSpPr>
          <p:cNvPr id="14" name="Marcador de Posição de Conteúdo 13">
            <a:extLst>
              <a:ext uri="{FF2B5EF4-FFF2-40B4-BE49-F238E27FC236}">
                <a16:creationId xmlns:a16="http://schemas.microsoft.com/office/drawing/2014/main" id="{CE7C9132-0F53-4467-ABCF-146D87608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3" y="846386"/>
            <a:ext cx="11233288" cy="564649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PT" sz="2000" dirty="0"/>
              <a:t>	</a:t>
            </a:r>
            <a:r>
              <a:rPr lang="pt-PT" sz="2000" b="1" dirty="0"/>
              <a:t>Alocação do capital: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Oferecem uma preferência nos fluxos de capital para o setor dos serviços nas economias convergentes. 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A maior acumulação de capital no setor dos serviços não precisa, necessariamente, de prejudicar os processos de convergência.</a:t>
            </a:r>
          </a:p>
          <a:p>
            <a:pPr>
              <a:lnSpc>
                <a:spcPct val="150000"/>
              </a:lnSpc>
            </a:pPr>
            <a:endParaRPr lang="pt-PT" sz="2000" dirty="0"/>
          </a:p>
          <a:p>
            <a:pPr marL="0" indent="0">
              <a:lnSpc>
                <a:spcPct val="150000"/>
              </a:lnSpc>
              <a:buNone/>
            </a:pPr>
            <a:r>
              <a:rPr lang="pt-PT" sz="2000" dirty="0"/>
              <a:t>	</a:t>
            </a:r>
            <a:r>
              <a:rPr lang="pt-PT" sz="2000" b="1" dirty="0"/>
              <a:t>Composição dos Fluxos Financeiros: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2000" dirty="0"/>
              <a:t>Ao longo do </a:t>
            </a:r>
            <a:r>
              <a:rPr lang="pt-PT" sz="2000" i="1" dirty="0"/>
              <a:t>período de 1999-2007</a:t>
            </a:r>
            <a:r>
              <a:rPr lang="pt-PT" sz="2000" dirty="0"/>
              <a:t>, as economias em fase de recuperação foram dominadas por fluxos de dívida e intermediados pelo setor bancário.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Financiamento do Capital Próprio</a:t>
            </a:r>
          </a:p>
          <a:p>
            <a:pPr>
              <a:lnSpc>
                <a:spcPct val="150000"/>
              </a:lnSpc>
            </a:pPr>
            <a:r>
              <a:rPr lang="pt-PT" sz="2000" dirty="0"/>
              <a:t>Financiamento a crédito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32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204033C8-89FC-4F06-B535-0FF3DABD3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r="18624"/>
          <a:stretch/>
        </p:blipFill>
        <p:spPr bwMode="auto">
          <a:xfrm>
            <a:off x="5768643" y="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3FB18A90-350A-4052-8717-F6AF2A62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43" y="2276333"/>
            <a:ext cx="4805996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t-PT" sz="4000" b="1" dirty="0">
                <a:solidFill>
                  <a:srgbClr val="123474"/>
                </a:solidFill>
                <a:latin typeface="+mn-lt"/>
              </a:rPr>
              <a:t>V. Desenvolvimentos desde a crise</a:t>
            </a:r>
            <a:endParaRPr lang="en-US" sz="3700" b="1" dirty="0">
              <a:solidFill>
                <a:srgbClr val="123474"/>
              </a:solidFill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A663707-E255-4339-A65E-5850D7EF76FD}"/>
              </a:ext>
            </a:extLst>
          </p:cNvPr>
          <p:cNvSpPr txBox="1"/>
          <p:nvPr/>
        </p:nvSpPr>
        <p:spPr>
          <a:xfrm>
            <a:off x="861685" y="56573"/>
            <a:ext cx="507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7198AA87-7520-4029-B65E-6FBDD864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9" y="168669"/>
            <a:ext cx="949067" cy="4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317CFFC-4E05-49FE-B507-DF6FCBD31D94}"/>
              </a:ext>
            </a:extLst>
          </p:cNvPr>
          <p:cNvSpPr txBox="1">
            <a:spLocks/>
          </p:cNvSpPr>
          <p:nvPr/>
        </p:nvSpPr>
        <p:spPr>
          <a:xfrm>
            <a:off x="0" y="6211669"/>
            <a:ext cx="6838122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pPr algn="ctr"/>
            <a:r>
              <a:rPr lang="pt-PT" sz="1800" dirty="0">
                <a:solidFill>
                  <a:srgbClr val="000000"/>
                </a:solidFill>
              </a:rPr>
              <a:t>Política económica e atividade empresarial</a:t>
            </a:r>
            <a:endParaRPr lang="pt-PT" sz="1800" b="1" dirty="0">
              <a:solidFill>
                <a:srgbClr val="000000"/>
              </a:solidFill>
            </a:endParaRP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FE556430-E1CC-44FE-8A65-B822E2E9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>
                <a:solidFill>
                  <a:schemeClr val="bg1"/>
                </a:solidFill>
              </a:rPr>
              <a:t>33</a:t>
            </a:fld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EF5DE6F-4ACA-401C-8550-3E0363687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08" y="853194"/>
            <a:ext cx="4838001" cy="491105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7D78632-0DF1-498E-9388-D75A3142CB1A}"/>
              </a:ext>
            </a:extLst>
          </p:cNvPr>
          <p:cNvSpPr txBox="1"/>
          <p:nvPr/>
        </p:nvSpPr>
        <p:spPr>
          <a:xfrm>
            <a:off x="5915379" y="1052821"/>
            <a:ext cx="5792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VAB: Valor </a:t>
            </a:r>
            <a:r>
              <a:rPr lang="en-US" dirty="0" err="1"/>
              <a:t>Acrescentado</a:t>
            </a:r>
            <a:r>
              <a:rPr lang="en-US" dirty="0"/>
              <a:t> </a:t>
            </a:r>
            <a:r>
              <a:rPr lang="en-US" dirty="0" err="1"/>
              <a:t>Bruto</a:t>
            </a:r>
            <a:endParaRPr lang="en-US" dirty="0"/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pt-BR" dirty="0"/>
              <a:t>Quantifica o valor total do output produzido numa economia dada 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pt-BR" dirty="0"/>
              <a:t>PIB= VAB+TIT</a:t>
            </a:r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2A669DF-632D-4DDB-9436-84B84DE826E4}"/>
              </a:ext>
            </a:extLst>
          </p:cNvPr>
          <p:cNvSpPr txBox="1"/>
          <p:nvPr/>
        </p:nvSpPr>
        <p:spPr>
          <a:xfrm>
            <a:off x="7209185" y="2252869"/>
            <a:ext cx="3909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6F70265-F3B2-4B42-9A46-B21BB52F16E7}"/>
              </a:ext>
            </a:extLst>
          </p:cNvPr>
          <p:cNvSpPr txBox="1"/>
          <p:nvPr/>
        </p:nvSpPr>
        <p:spPr>
          <a:xfrm>
            <a:off x="5915379" y="2652672"/>
            <a:ext cx="5792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Optimismo</a:t>
            </a:r>
            <a:r>
              <a:rPr lang="en-US" dirty="0"/>
              <a:t> a </a:t>
            </a:r>
            <a:r>
              <a:rPr lang="en-US" dirty="0" err="1"/>
              <a:t>medio</a:t>
            </a:r>
            <a:r>
              <a:rPr lang="en-US" dirty="0"/>
              <a:t> </a:t>
            </a:r>
            <a:r>
              <a:rPr lang="en-US" dirty="0" err="1"/>
              <a:t>prazo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 err="1"/>
              <a:t>produtividade</a:t>
            </a:r>
            <a:r>
              <a:rPr lang="en-US" dirty="0"/>
              <a:t> do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a </a:t>
            </a:r>
            <a:r>
              <a:rPr lang="en-US" dirty="0" err="1"/>
              <a:t>aumentar</a:t>
            </a:r>
            <a:r>
              <a:rPr lang="en-US" dirty="0"/>
              <a:t> lentamente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err="1"/>
              <a:t>Aumento</a:t>
            </a:r>
            <a:r>
              <a:rPr lang="en-US" dirty="0"/>
              <a:t> dos </a:t>
            </a:r>
            <a:r>
              <a:rPr lang="en-US" dirty="0" err="1"/>
              <a:t>despedimentos</a:t>
            </a:r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99819BC-46F1-4177-BF98-BE9FC9AEA2CB}"/>
              </a:ext>
            </a:extLst>
          </p:cNvPr>
          <p:cNvSpPr txBox="1"/>
          <p:nvPr/>
        </p:nvSpPr>
        <p:spPr>
          <a:xfrm>
            <a:off x="5915378" y="4377866"/>
            <a:ext cx="5792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Durante a </a:t>
            </a:r>
            <a:r>
              <a:rPr lang="en-US" dirty="0" err="1"/>
              <a:t>crise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adotadas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série</a:t>
            </a:r>
            <a:r>
              <a:rPr lang="en-US" dirty="0"/>
              <a:t> de </a:t>
            </a:r>
            <a:r>
              <a:rPr lang="en-US" b="1" dirty="0" err="1"/>
              <a:t>reformas</a:t>
            </a:r>
            <a:r>
              <a:rPr lang="en-US" b="1" dirty="0"/>
              <a:t> </a:t>
            </a:r>
            <a:r>
              <a:rPr lang="en-US" b="1" dirty="0" err="1"/>
              <a:t>estruturais</a:t>
            </a:r>
            <a:r>
              <a:rPr lang="en-US" b="1" dirty="0"/>
              <a:t>  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endParaRPr lang="en-US" dirty="0"/>
          </a:p>
          <a:p>
            <a:pPr marL="285744" indent="-285744">
              <a:buFont typeface="Wingdings" panose="05000000000000000000" pitchFamily="2" charset="2"/>
              <a:buChar char="ü"/>
            </a:pPr>
            <a:endParaRPr lang="en-US" dirty="0"/>
          </a:p>
          <a:p>
            <a:pPr marL="285744" indent="-285744">
              <a:buFont typeface="Wingdings" panose="05000000000000000000" pitchFamily="2" charset="2"/>
              <a:buChar char="ü"/>
            </a:pPr>
            <a:endParaRPr lang="en-US" dirty="0"/>
          </a:p>
          <a:p>
            <a:pPr algn="ctr"/>
            <a:r>
              <a:rPr lang="en-US" b="1" dirty="0" err="1"/>
              <a:t>Aumento</a:t>
            </a:r>
            <a:r>
              <a:rPr lang="en-US" dirty="0"/>
              <a:t> gradual </a:t>
            </a:r>
            <a:r>
              <a:rPr lang="en-US" b="1" dirty="0"/>
              <a:t>da </a:t>
            </a:r>
            <a:r>
              <a:rPr lang="en-US" b="1" dirty="0" err="1"/>
              <a:t>produtividade</a:t>
            </a:r>
            <a:r>
              <a:rPr lang="en-US" b="1" dirty="0"/>
              <a:t> </a:t>
            </a:r>
            <a:r>
              <a:rPr lang="en-US" dirty="0"/>
              <a:t>do </a:t>
            </a:r>
            <a:r>
              <a:rPr lang="en-US" dirty="0" err="1"/>
              <a:t>trabalho</a:t>
            </a:r>
            <a:endParaRPr lang="en-US" dirty="0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1C419DB4-D171-446E-BEB5-EF4E53A07680}"/>
              </a:ext>
            </a:extLst>
          </p:cNvPr>
          <p:cNvSpPr/>
          <p:nvPr/>
        </p:nvSpPr>
        <p:spPr>
          <a:xfrm>
            <a:off x="8569139" y="5119433"/>
            <a:ext cx="484632" cy="666483"/>
          </a:xfrm>
          <a:prstGeom prst="downArrow">
            <a:avLst/>
          </a:prstGeom>
          <a:solidFill>
            <a:srgbClr val="123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F82E8CC-CEDF-40F1-BE2A-CE31FEE48BB3}"/>
              </a:ext>
            </a:extLst>
          </p:cNvPr>
          <p:cNvSpPr txBox="1"/>
          <p:nvPr/>
        </p:nvSpPr>
        <p:spPr>
          <a:xfrm>
            <a:off x="0" y="106248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Adoptadas</a:t>
            </a:r>
            <a:r>
              <a:rPr lang="en-US" sz="2000" dirty="0"/>
              <a:t> </a:t>
            </a:r>
            <a:r>
              <a:rPr lang="en-US" sz="2000" dirty="0" err="1"/>
              <a:t>principalmente</a:t>
            </a:r>
            <a:r>
              <a:rPr lang="en-US" sz="2000" dirty="0"/>
              <a:t> no </a:t>
            </a:r>
            <a:r>
              <a:rPr lang="en-US" sz="2000" b="1" dirty="0" err="1"/>
              <a:t>setor</a:t>
            </a:r>
            <a:r>
              <a:rPr lang="en-US" sz="2000" b="1" dirty="0"/>
              <a:t> dos </a:t>
            </a:r>
            <a:r>
              <a:rPr lang="en-US" sz="2000" b="1" dirty="0" err="1"/>
              <a:t>serviços</a:t>
            </a:r>
            <a:r>
              <a:rPr lang="en-US" sz="2000" b="1" dirty="0"/>
              <a:t>/bens </a:t>
            </a:r>
            <a:r>
              <a:rPr lang="en-US" sz="2000" b="1" dirty="0" err="1"/>
              <a:t>não-transacionáveis</a:t>
            </a:r>
            <a:endParaRPr lang="en-US" sz="2000" dirty="0"/>
          </a:p>
          <a:p>
            <a:pPr algn="ctr"/>
            <a:r>
              <a:rPr lang="en-US" sz="2000" dirty="0"/>
              <a:t>				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78FC637-9E2A-41BF-A397-14C2F8767BEA}"/>
              </a:ext>
            </a:extLst>
          </p:cNvPr>
          <p:cNvSpPr txBox="1"/>
          <p:nvPr/>
        </p:nvSpPr>
        <p:spPr>
          <a:xfrm>
            <a:off x="2" y="53926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123474"/>
                </a:solidFill>
              </a:rPr>
              <a:t>Reformas</a:t>
            </a:r>
            <a:r>
              <a:rPr lang="en-US" sz="2800" b="1" i="1" dirty="0">
                <a:solidFill>
                  <a:srgbClr val="123474"/>
                </a:solidFill>
              </a:rPr>
              <a:t> </a:t>
            </a:r>
            <a:r>
              <a:rPr lang="en-US" sz="2800" b="1" i="1" dirty="0" err="1">
                <a:solidFill>
                  <a:srgbClr val="123474"/>
                </a:solidFill>
              </a:rPr>
              <a:t>Estruturais</a:t>
            </a:r>
            <a:r>
              <a:rPr lang="en-US" sz="2400" b="1" i="1" dirty="0">
                <a:solidFill>
                  <a:srgbClr val="123474"/>
                </a:solidFill>
              </a:rPr>
              <a:t>	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944614E-95F9-4096-AFE5-098C40F39626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DCC5793-84DB-49B4-8A3B-DF5683B768F1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14" name="Picture 2" descr="Resultado de imagem para iseg">
            <a:extLst>
              <a:ext uri="{FF2B5EF4-FFF2-40B4-BE49-F238E27FC236}">
                <a16:creationId xmlns:a16="http://schemas.microsoft.com/office/drawing/2014/main" id="{7B354835-BE15-480E-B825-788580DC5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77A3AE3-EC3A-4DF3-AA1A-E6F241452E36}"/>
              </a:ext>
            </a:extLst>
          </p:cNvPr>
          <p:cNvSpPr txBox="1"/>
          <p:nvPr/>
        </p:nvSpPr>
        <p:spPr>
          <a:xfrm>
            <a:off x="2658793" y="2072258"/>
            <a:ext cx="2349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/>
              <a:t>Parte do programa</a:t>
            </a:r>
          </a:p>
        </p:txBody>
      </p:sp>
      <p:pic>
        <p:nvPicPr>
          <p:cNvPr id="8" name="Gráfico 7" descr="Seta de Linha: Reta">
            <a:extLst>
              <a:ext uri="{FF2B5EF4-FFF2-40B4-BE49-F238E27FC236}">
                <a16:creationId xmlns:a16="http://schemas.microsoft.com/office/drawing/2014/main" id="{B1AB2113-D7ED-4A87-A26A-44D956C1A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787722">
            <a:off x="4841627" y="1761036"/>
            <a:ext cx="914400" cy="914400"/>
          </a:xfrm>
          <a:prstGeom prst="rect">
            <a:avLst/>
          </a:prstGeom>
        </p:spPr>
      </p:pic>
      <p:pic>
        <p:nvPicPr>
          <p:cNvPr id="18" name="Gráfico 17" descr="Seta de Linha: Reta">
            <a:extLst>
              <a:ext uri="{FF2B5EF4-FFF2-40B4-BE49-F238E27FC236}">
                <a16:creationId xmlns:a16="http://schemas.microsoft.com/office/drawing/2014/main" id="{B1EF0ABC-0C32-4D55-AC18-BC0AFD831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564563">
            <a:off x="4865054" y="2000466"/>
            <a:ext cx="914400" cy="9144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01F9D9D-D232-4D54-82BB-EE38FEE0A47D}"/>
              </a:ext>
            </a:extLst>
          </p:cNvPr>
          <p:cNvSpPr txBox="1"/>
          <p:nvPr/>
        </p:nvSpPr>
        <p:spPr>
          <a:xfrm>
            <a:off x="5869038" y="1743607"/>
            <a:ext cx="292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De assistência financeira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BC7E7C1-C381-4E0A-95D8-494C2A7D86A1}"/>
              </a:ext>
            </a:extLst>
          </p:cNvPr>
          <p:cNvSpPr txBox="1"/>
          <p:nvPr/>
        </p:nvSpPr>
        <p:spPr>
          <a:xfrm>
            <a:off x="5869038" y="2328765"/>
            <a:ext cx="425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De monitoramento macroeconómico adotado ao nível da U.E.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0B24836-7A68-4AB7-A973-829172C5B405}"/>
              </a:ext>
            </a:extLst>
          </p:cNvPr>
          <p:cNvSpPr txBox="1"/>
          <p:nvPr/>
        </p:nvSpPr>
        <p:spPr>
          <a:xfrm>
            <a:off x="579675" y="3566840"/>
            <a:ext cx="10826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/>
              <a:t>Prospetivas das medidas adotadas: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/>
              <a:t>Promover a concorrência de mercado;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/>
              <a:t>Facilitar a entrada e melhorar a eficiência do ambiente empresarial</a:t>
            </a:r>
            <a:r>
              <a:rPr lang="pt-PT" dirty="0"/>
              <a:t>.</a:t>
            </a:r>
          </a:p>
        </p:txBody>
      </p:sp>
      <p:sp>
        <p:nvSpPr>
          <p:cNvPr id="19" name="Marcador de Posição do Número do Diapositivo 18">
            <a:extLst>
              <a:ext uri="{FF2B5EF4-FFF2-40B4-BE49-F238E27FC236}">
                <a16:creationId xmlns:a16="http://schemas.microsoft.com/office/drawing/2014/main" id="{080353B2-89DA-4C7F-9518-805DAFEC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63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E3415C-C8EA-4F3C-96DA-CFA6CC5A2399}"/>
              </a:ext>
            </a:extLst>
          </p:cNvPr>
          <p:cNvSpPr/>
          <p:nvPr/>
        </p:nvSpPr>
        <p:spPr>
          <a:xfrm>
            <a:off x="408171" y="1346383"/>
            <a:ext cx="3669173" cy="1254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4237C0-60B8-4C0C-8BCB-24DC34CE7611}"/>
              </a:ext>
            </a:extLst>
          </p:cNvPr>
          <p:cNvSpPr/>
          <p:nvPr/>
        </p:nvSpPr>
        <p:spPr>
          <a:xfrm>
            <a:off x="4260048" y="1346382"/>
            <a:ext cx="3669173" cy="1254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651061-0190-473D-8CAA-C68F0D5AABD4}"/>
              </a:ext>
            </a:extLst>
          </p:cNvPr>
          <p:cNvSpPr/>
          <p:nvPr/>
        </p:nvSpPr>
        <p:spPr>
          <a:xfrm>
            <a:off x="8111921" y="1340615"/>
            <a:ext cx="3669173" cy="1254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F82E8CC-CEDF-40F1-BE2A-CE31FEE48BB3}"/>
              </a:ext>
            </a:extLst>
          </p:cNvPr>
          <p:cNvSpPr txBox="1"/>
          <p:nvPr/>
        </p:nvSpPr>
        <p:spPr>
          <a:xfrm>
            <a:off x="408182" y="1451566"/>
            <a:ext cx="366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b="1" dirty="0"/>
              <a:t>1. </a:t>
            </a:r>
            <a:r>
              <a:rPr lang="en-US" sz="2000" b="1" dirty="0" err="1"/>
              <a:t>Remoção</a:t>
            </a:r>
            <a:r>
              <a:rPr lang="en-US" sz="2000" b="1" dirty="0"/>
              <a:t> das </a:t>
            </a:r>
            <a:r>
              <a:rPr lang="en-US" sz="2000" b="1" dirty="0" err="1"/>
              <a:t>barreiras</a:t>
            </a:r>
            <a:r>
              <a:rPr lang="en-US" sz="2000" b="1" dirty="0"/>
              <a:t> à </a:t>
            </a:r>
            <a:r>
              <a:rPr lang="en-US" sz="2000" b="1" dirty="0" err="1"/>
              <a:t>concorrência</a:t>
            </a:r>
            <a:r>
              <a:rPr lang="en-US" sz="2000" b="1" dirty="0"/>
              <a:t> e </a:t>
            </a:r>
            <a:r>
              <a:rPr lang="en-US" sz="2000" b="1" dirty="0" err="1"/>
              <a:t>abertura</a:t>
            </a:r>
            <a:r>
              <a:rPr lang="en-US" sz="2000" b="1" dirty="0"/>
              <a:t> do </a:t>
            </a:r>
            <a:r>
              <a:rPr lang="en-US" sz="2000" b="1" dirty="0" err="1"/>
              <a:t>mercado</a:t>
            </a:r>
            <a:r>
              <a:rPr lang="en-US" sz="2000" b="1" dirty="0"/>
              <a:t> no </a:t>
            </a:r>
            <a:r>
              <a:rPr lang="en-US" sz="2000" b="1" dirty="0" err="1"/>
              <a:t>setor</a:t>
            </a:r>
            <a:r>
              <a:rPr lang="en-US" sz="2000" b="1" dirty="0"/>
              <a:t> dos </a:t>
            </a:r>
            <a:r>
              <a:rPr lang="en-US" sz="2000" b="1" dirty="0" err="1"/>
              <a:t>serviços</a:t>
            </a:r>
            <a:r>
              <a:rPr lang="en-US" sz="2000" b="1" dirty="0"/>
              <a:t>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B3ACE6-3D71-4CA5-BA2A-76B55EA52C44}"/>
              </a:ext>
            </a:extLst>
          </p:cNvPr>
          <p:cNvSpPr txBox="1"/>
          <p:nvPr/>
        </p:nvSpPr>
        <p:spPr>
          <a:xfrm>
            <a:off x="2" y="539261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123474"/>
                </a:solidFill>
              </a:rPr>
              <a:t>Reformas</a:t>
            </a:r>
            <a:r>
              <a:rPr lang="en-US" sz="2800" b="1" i="1" dirty="0">
                <a:solidFill>
                  <a:srgbClr val="123474"/>
                </a:solidFill>
              </a:rPr>
              <a:t> </a:t>
            </a:r>
            <a:r>
              <a:rPr lang="en-US" sz="2800" b="1" i="1" dirty="0" err="1">
                <a:solidFill>
                  <a:srgbClr val="123474"/>
                </a:solidFill>
              </a:rPr>
              <a:t>Estruturais</a:t>
            </a:r>
            <a:r>
              <a:rPr lang="en-US" sz="2400" b="1" i="1" dirty="0">
                <a:solidFill>
                  <a:srgbClr val="123474"/>
                </a:solidFill>
              </a:rPr>
              <a:t>	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AD2D9A-8E15-41B8-A5BA-8C1573E9FF67}"/>
              </a:ext>
            </a:extLst>
          </p:cNvPr>
          <p:cNvSpPr txBox="1"/>
          <p:nvPr/>
        </p:nvSpPr>
        <p:spPr>
          <a:xfrm>
            <a:off x="4260046" y="1449414"/>
            <a:ext cx="366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b="1" dirty="0"/>
              <a:t>2. </a:t>
            </a:r>
            <a:r>
              <a:rPr lang="en-US" sz="2000" b="1" dirty="0" err="1"/>
              <a:t>Aumentar</a:t>
            </a:r>
            <a:r>
              <a:rPr lang="en-US" sz="2000" b="1" dirty="0"/>
              <a:t> a </a:t>
            </a:r>
            <a:r>
              <a:rPr lang="en-US" sz="2000" b="1" dirty="0" err="1"/>
              <a:t>transparência</a:t>
            </a:r>
            <a:r>
              <a:rPr lang="en-US" sz="2000" b="1" dirty="0"/>
              <a:t> e </a:t>
            </a:r>
            <a:r>
              <a:rPr lang="en-US" sz="2000" b="1" dirty="0" err="1"/>
              <a:t>melhorar</a:t>
            </a:r>
            <a:r>
              <a:rPr lang="en-US" sz="2000" b="1" dirty="0"/>
              <a:t> o </a:t>
            </a:r>
            <a:r>
              <a:rPr lang="en-US" sz="2000" b="1" dirty="0" err="1"/>
              <a:t>funcionamento</a:t>
            </a:r>
            <a:r>
              <a:rPr lang="en-US" sz="2000" b="1" dirty="0"/>
              <a:t> do </a:t>
            </a:r>
            <a:r>
              <a:rPr lang="en-US" sz="2000" b="1" dirty="0" err="1"/>
              <a:t>mercado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indústrias</a:t>
            </a:r>
            <a:r>
              <a:rPr lang="en-US" sz="2000" b="1" dirty="0"/>
              <a:t> de rede: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33F054D-EF17-435A-B550-B2FCEE78AEE8}"/>
              </a:ext>
            </a:extLst>
          </p:cNvPr>
          <p:cNvSpPr txBox="1"/>
          <p:nvPr/>
        </p:nvSpPr>
        <p:spPr>
          <a:xfrm>
            <a:off x="8111919" y="1449414"/>
            <a:ext cx="36691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b="1" dirty="0"/>
              <a:t>3. </a:t>
            </a:r>
            <a:r>
              <a:rPr lang="en-US" sz="2000" b="1" dirty="0" err="1"/>
              <a:t>Variedade</a:t>
            </a:r>
            <a:r>
              <a:rPr lang="en-US" sz="2000" b="1" dirty="0"/>
              <a:t> de </a:t>
            </a:r>
            <a:r>
              <a:rPr lang="en-US" sz="2000" b="1" dirty="0" err="1"/>
              <a:t>medidas</a:t>
            </a:r>
            <a:r>
              <a:rPr lang="en-US" sz="2000" b="1" dirty="0"/>
              <a:t> </a:t>
            </a:r>
            <a:r>
              <a:rPr lang="en-US" sz="2000" b="1" dirty="0" err="1"/>
              <a:t>foram</a:t>
            </a:r>
            <a:r>
              <a:rPr lang="en-US" sz="2000" b="1" dirty="0"/>
              <a:t> </a:t>
            </a:r>
            <a:r>
              <a:rPr lang="en-US" sz="2000" b="1" dirty="0" err="1"/>
              <a:t>implementadas</a:t>
            </a:r>
            <a:r>
              <a:rPr lang="en-US" sz="2000" b="1" dirty="0"/>
              <a:t> para </a:t>
            </a:r>
            <a:r>
              <a:rPr lang="en-US" sz="2000" b="1" dirty="0" err="1"/>
              <a:t>alcançar</a:t>
            </a:r>
            <a:r>
              <a:rPr lang="en-US" sz="2000" b="1" dirty="0"/>
              <a:t>:</a:t>
            </a:r>
          </a:p>
          <a:p>
            <a:pPr>
              <a:spcAft>
                <a:spcPts val="1200"/>
              </a:spcAft>
            </a:pPr>
            <a:endParaRPr lang="en-US" sz="2000" b="1" dirty="0"/>
          </a:p>
          <a:p>
            <a:pPr marL="285732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Simplificação</a:t>
            </a:r>
            <a:r>
              <a:rPr lang="en-US" sz="2000" dirty="0"/>
              <a:t> </a:t>
            </a:r>
            <a:r>
              <a:rPr lang="en-US" sz="2000" dirty="0" err="1"/>
              <a:t>administrativa</a:t>
            </a:r>
            <a:r>
              <a:rPr lang="en-US" sz="2000" dirty="0"/>
              <a:t>;</a:t>
            </a:r>
          </a:p>
          <a:p>
            <a:pPr marL="285732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Melhorar</a:t>
            </a:r>
            <a:r>
              <a:rPr lang="en-US" sz="2000" dirty="0"/>
              <a:t> o </a:t>
            </a:r>
            <a:r>
              <a:rPr lang="en-US" sz="2000" dirty="0" err="1"/>
              <a:t>acesso</a:t>
            </a:r>
            <a:r>
              <a:rPr lang="en-US" sz="2000" dirty="0"/>
              <a:t> das PME </a:t>
            </a:r>
            <a:r>
              <a:rPr lang="en-US" sz="2000" dirty="0" err="1"/>
              <a:t>às</a:t>
            </a:r>
            <a:r>
              <a:rPr lang="en-US" sz="2000" dirty="0"/>
              <a:t> </a:t>
            </a:r>
            <a:r>
              <a:rPr lang="en-US" sz="2000" dirty="0" err="1"/>
              <a:t>finanças</a:t>
            </a:r>
            <a:r>
              <a:rPr lang="en-US" sz="2000" dirty="0"/>
              <a:t>;</a:t>
            </a:r>
          </a:p>
          <a:p>
            <a:pPr marL="285732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Modernizar</a:t>
            </a:r>
            <a:r>
              <a:rPr lang="en-US" sz="2000" dirty="0"/>
              <a:t> a </a:t>
            </a:r>
            <a:r>
              <a:rPr lang="en-US" sz="2000" dirty="0" err="1"/>
              <a:t>administração</a:t>
            </a:r>
            <a:r>
              <a:rPr lang="en-US" sz="2000" dirty="0"/>
              <a:t> </a:t>
            </a:r>
            <a:r>
              <a:rPr lang="en-US" sz="2000" dirty="0" err="1"/>
              <a:t>pública</a:t>
            </a:r>
            <a:r>
              <a:rPr lang="en-US" sz="2000" dirty="0"/>
              <a:t>;</a:t>
            </a:r>
          </a:p>
          <a:p>
            <a:pPr marL="285732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Promover</a:t>
            </a:r>
            <a:r>
              <a:rPr lang="en-US" sz="2000" dirty="0"/>
              <a:t> a </a:t>
            </a:r>
            <a:r>
              <a:rPr lang="en-US" sz="2000" dirty="0" err="1"/>
              <a:t>digitalização</a:t>
            </a:r>
            <a:r>
              <a:rPr lang="en-US" sz="2000" dirty="0"/>
              <a:t> da </a:t>
            </a:r>
            <a:r>
              <a:rPr lang="en-US" sz="2000" dirty="0" err="1"/>
              <a:t>economia</a:t>
            </a:r>
            <a:r>
              <a:rPr lang="en-US" sz="2000" dirty="0"/>
              <a:t>;</a:t>
            </a:r>
          </a:p>
          <a:p>
            <a:pPr marL="285732" indent="-285744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Melhorar</a:t>
            </a:r>
            <a:r>
              <a:rPr lang="en-US" sz="2000" dirty="0"/>
              <a:t> a </a:t>
            </a:r>
            <a:r>
              <a:rPr lang="en-US" sz="2000" dirty="0" err="1"/>
              <a:t>eficiência</a:t>
            </a:r>
            <a:r>
              <a:rPr lang="en-US" sz="2000" dirty="0"/>
              <a:t> da </a:t>
            </a:r>
            <a:r>
              <a:rPr lang="en-US" sz="2000" dirty="0" err="1"/>
              <a:t>justiça</a:t>
            </a:r>
            <a:r>
              <a:rPr lang="en-US" sz="2000" dirty="0"/>
              <a:t> civil;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BFAE49-FE0B-40DD-AB30-020A675C786D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7" name="Picture 2" descr="Resultado de imagem para iseg">
            <a:extLst>
              <a:ext uri="{FF2B5EF4-FFF2-40B4-BE49-F238E27FC236}">
                <a16:creationId xmlns:a16="http://schemas.microsoft.com/office/drawing/2014/main" id="{D19CA845-B966-45C5-89B3-BC2337A0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FCDFB0BB-EB2D-4ACF-8604-4E92C563AD69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2ABF102-24B7-4B23-80F1-3A15FFD8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36</a:t>
            </a:fld>
            <a:endParaRPr lang="pt-P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E6DBFF-2864-4E47-8CBC-159820474AD4}"/>
              </a:ext>
            </a:extLst>
          </p:cNvPr>
          <p:cNvSpPr/>
          <p:nvPr/>
        </p:nvSpPr>
        <p:spPr>
          <a:xfrm>
            <a:off x="4260046" y="2698097"/>
            <a:ext cx="366917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8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Liberalização</a:t>
            </a:r>
            <a:r>
              <a:rPr lang="en-US" sz="2000" dirty="0"/>
              <a:t> gradual dos </a:t>
            </a:r>
            <a:r>
              <a:rPr lang="en-US" sz="2000" dirty="0" err="1"/>
              <a:t>preços</a:t>
            </a:r>
            <a:r>
              <a:rPr lang="en-US" sz="2000" dirty="0"/>
              <a:t> no </a:t>
            </a:r>
            <a:r>
              <a:rPr lang="en-US" sz="2000" dirty="0" err="1"/>
              <a:t>setor</a:t>
            </a:r>
            <a:r>
              <a:rPr lang="en-US" sz="2000" dirty="0"/>
              <a:t> da </a:t>
            </a:r>
            <a:r>
              <a:rPr lang="en-US" sz="2000" dirty="0" err="1"/>
              <a:t>energia</a:t>
            </a:r>
            <a:r>
              <a:rPr lang="en-US" sz="2000" dirty="0"/>
              <a:t>;</a:t>
            </a:r>
          </a:p>
          <a:p>
            <a:pPr marL="285732" indent="-285744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poderes</a:t>
            </a:r>
            <a:r>
              <a:rPr lang="en-US" sz="2000" dirty="0"/>
              <a:t> da </a:t>
            </a:r>
            <a:r>
              <a:rPr lang="en-US" sz="2000" dirty="0" err="1"/>
              <a:t>concorrência</a:t>
            </a:r>
            <a:r>
              <a:rPr lang="en-US" sz="2000" dirty="0"/>
              <a:t> e das </a:t>
            </a:r>
            <a:r>
              <a:rPr lang="en-US" sz="2000" dirty="0" err="1"/>
              <a:t>autoridades</a:t>
            </a:r>
            <a:r>
              <a:rPr lang="en-US" sz="2000" dirty="0"/>
              <a:t> </a:t>
            </a:r>
            <a:r>
              <a:rPr lang="en-US" sz="2000" dirty="0" err="1"/>
              <a:t>reguladoras</a:t>
            </a:r>
            <a:r>
              <a:rPr lang="en-US" sz="2000" dirty="0"/>
              <a:t> </a:t>
            </a:r>
            <a:r>
              <a:rPr lang="en-US" sz="2000" dirty="0" err="1"/>
              <a:t>nacionais</a:t>
            </a:r>
            <a:r>
              <a:rPr lang="en-US" sz="2000" dirty="0"/>
              <a:t> </a:t>
            </a:r>
            <a:r>
              <a:rPr lang="en-US" sz="2000" dirty="0" err="1"/>
              <a:t>foram</a:t>
            </a:r>
            <a:r>
              <a:rPr lang="en-US" sz="2000" dirty="0"/>
              <a:t> </a:t>
            </a:r>
            <a:r>
              <a:rPr lang="en-US" sz="2000" dirty="0" err="1"/>
              <a:t>reforçados</a:t>
            </a:r>
            <a:r>
              <a:rPr lang="en-US" sz="2000" dirty="0"/>
              <a:t> e tornados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independentes</a:t>
            </a:r>
            <a:r>
              <a:rPr lang="en-US" sz="2000" dirty="0"/>
              <a:t>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A077C7-0706-43FA-ADA4-5DB62B5B7304}"/>
              </a:ext>
            </a:extLst>
          </p:cNvPr>
          <p:cNvSpPr/>
          <p:nvPr/>
        </p:nvSpPr>
        <p:spPr>
          <a:xfrm>
            <a:off x="408171" y="2698097"/>
            <a:ext cx="36691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32" indent="-285744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Reduzir</a:t>
            </a:r>
            <a:r>
              <a:rPr lang="en-US" sz="2000" dirty="0"/>
              <a:t> </a:t>
            </a:r>
            <a:r>
              <a:rPr lang="en-US" sz="2000" dirty="0" err="1"/>
              <a:t>barreiras</a:t>
            </a:r>
            <a:r>
              <a:rPr lang="en-US" sz="2000" dirty="0"/>
              <a:t> à entrada;</a:t>
            </a:r>
          </a:p>
          <a:p>
            <a:pPr marL="285732" indent="-285744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Simplificar</a:t>
            </a:r>
            <a:r>
              <a:rPr lang="en-US" sz="2000" dirty="0"/>
              <a:t> o </a:t>
            </a:r>
            <a:r>
              <a:rPr lang="en-US" sz="2000" dirty="0" err="1"/>
              <a:t>quadro</a:t>
            </a:r>
            <a:r>
              <a:rPr lang="en-US" sz="2000" dirty="0"/>
              <a:t> </a:t>
            </a:r>
            <a:r>
              <a:rPr lang="en-US" sz="2000" dirty="0" err="1"/>
              <a:t>regulamentar</a:t>
            </a:r>
            <a:r>
              <a:rPr lang="en-US" sz="2000" dirty="0"/>
              <a:t> para </a:t>
            </a:r>
            <a:r>
              <a:rPr lang="en-US" sz="2000" dirty="0" err="1"/>
              <a:t>alguns</a:t>
            </a:r>
            <a:r>
              <a:rPr lang="en-US" sz="2000" dirty="0"/>
              <a:t> </a:t>
            </a:r>
            <a:r>
              <a:rPr lang="en-US" sz="2000" dirty="0" err="1"/>
              <a:t>setores</a:t>
            </a:r>
            <a:r>
              <a:rPr lang="en-US" sz="2000" dirty="0"/>
              <a:t> 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transacionáveis</a:t>
            </a:r>
            <a:r>
              <a:rPr lang="en-US" sz="2000" dirty="0"/>
              <a:t>;  </a:t>
            </a:r>
          </a:p>
        </p:txBody>
      </p:sp>
    </p:spTree>
    <p:extLst>
      <p:ext uri="{BB962C8B-B14F-4D97-AF65-F5344CB8AC3E}">
        <p14:creationId xmlns:p14="http://schemas.microsoft.com/office/powerpoint/2010/main" val="156024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DB3ACE6-3D71-4CA5-BA2A-76B55EA52C44}"/>
              </a:ext>
            </a:extLst>
          </p:cNvPr>
          <p:cNvSpPr txBox="1"/>
          <p:nvPr/>
        </p:nvSpPr>
        <p:spPr>
          <a:xfrm>
            <a:off x="-836687" y="399960"/>
            <a:ext cx="1032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123474"/>
                </a:solidFill>
              </a:rPr>
              <a:t>Reformas</a:t>
            </a:r>
            <a:r>
              <a:rPr lang="en-US" sz="2800" b="1" i="1" dirty="0">
                <a:solidFill>
                  <a:srgbClr val="123474"/>
                </a:solidFill>
              </a:rPr>
              <a:t> </a:t>
            </a:r>
            <a:r>
              <a:rPr lang="en-US" sz="2800" b="1" i="1" dirty="0" err="1">
                <a:solidFill>
                  <a:srgbClr val="123474"/>
                </a:solidFill>
              </a:rPr>
              <a:t>Estruturais</a:t>
            </a:r>
            <a:r>
              <a:rPr lang="en-US" sz="2000" dirty="0"/>
              <a:t>	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BA89483-D891-4080-BB6F-67AD71CB3BC6}"/>
              </a:ext>
            </a:extLst>
          </p:cNvPr>
          <p:cNvSpPr txBox="1"/>
          <p:nvPr/>
        </p:nvSpPr>
        <p:spPr>
          <a:xfrm>
            <a:off x="1211386" y="1014603"/>
            <a:ext cx="76059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As reformas estruturais são susceptíveis de trazer </a:t>
            </a:r>
            <a:r>
              <a:rPr lang="pt-BR" b="1" dirty="0"/>
              <a:t>benefícios substanciais no médio prazo</a:t>
            </a:r>
            <a:r>
              <a:rPr lang="pt-BR" dirty="0"/>
              <a:t>: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pt-BR" dirty="0"/>
              <a:t>Aumentar o crescimento da </a:t>
            </a:r>
            <a:r>
              <a:rPr lang="pt-BR" b="1" dirty="0"/>
              <a:t>produtividade</a:t>
            </a:r>
            <a:r>
              <a:rPr lang="pt-BR" dirty="0"/>
              <a:t> e as potenciais perspetivas de crescimento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pt-BR" b="1" dirty="0"/>
              <a:t>Limitar os riscos </a:t>
            </a:r>
            <a:r>
              <a:rPr lang="pt-BR" dirty="0"/>
              <a:t>de alocação (in)correta do capital</a:t>
            </a:r>
          </a:p>
          <a:p>
            <a:pPr marL="285744" indent="-285744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/>
            <a:r>
              <a:rPr lang="pt-BR" dirty="0"/>
              <a:t>Em alguns setores, a implementação das medidas pode ser desafiante e demorado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pt-BR" dirty="0"/>
              <a:t>Mudanças legislativas significativas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pt-BR" dirty="0"/>
              <a:t>Ratificação pelos organismos nacionais</a:t>
            </a:r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pt-BR" dirty="0"/>
              <a:t>Luta politica contra intereses declarados</a:t>
            </a:r>
          </a:p>
          <a:p>
            <a:pPr marL="742932" lvl="1" indent="-285744"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/>
            <a:r>
              <a:rPr lang="en-US" dirty="0"/>
              <a:t>No </a:t>
            </a:r>
            <a:r>
              <a:rPr lang="en-US" b="1" dirty="0" err="1"/>
              <a:t>setor</a:t>
            </a:r>
            <a:r>
              <a:rPr lang="en-US" b="1" dirty="0"/>
              <a:t> dos </a:t>
            </a:r>
            <a:r>
              <a:rPr lang="en-US" b="1" dirty="0" err="1"/>
              <a:t>serviços</a:t>
            </a:r>
            <a:r>
              <a:rPr lang="en-US" b="1" dirty="0"/>
              <a:t>/bens </a:t>
            </a:r>
            <a:r>
              <a:rPr lang="en-US" b="1" dirty="0" err="1"/>
              <a:t>não-transacionáveis</a:t>
            </a:r>
            <a:r>
              <a:rPr lang="en-US" dirty="0"/>
              <a:t> as </a:t>
            </a:r>
            <a:r>
              <a:rPr lang="en-US" dirty="0" err="1"/>
              <a:t>reformas</a:t>
            </a:r>
            <a:r>
              <a:rPr lang="en-US" dirty="0"/>
              <a:t> </a:t>
            </a:r>
            <a:r>
              <a:rPr lang="en-US" dirty="0" err="1"/>
              <a:t>devem</a:t>
            </a:r>
            <a:r>
              <a:rPr lang="en-US" dirty="0"/>
              <a:t> ser </a:t>
            </a:r>
            <a:r>
              <a:rPr lang="en-US" dirty="0" err="1"/>
              <a:t>implementadas</a:t>
            </a:r>
            <a:r>
              <a:rPr lang="en-US" dirty="0"/>
              <a:t> o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cedo</a:t>
            </a:r>
            <a:r>
              <a:rPr lang="en-US" dirty="0"/>
              <a:t> </a:t>
            </a:r>
            <a:r>
              <a:rPr lang="en-US" dirty="0" err="1"/>
              <a:t>possível</a:t>
            </a:r>
            <a:endParaRPr lang="en-US" dirty="0"/>
          </a:p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dirty="0" err="1"/>
              <a:t>Garantir</a:t>
            </a:r>
            <a:r>
              <a:rPr lang="en-US" dirty="0"/>
              <a:t> o </a:t>
            </a:r>
            <a:r>
              <a:rPr lang="en-US" dirty="0" err="1"/>
              <a:t>sucesso</a:t>
            </a:r>
            <a:r>
              <a:rPr lang="en-US" dirty="0"/>
              <a:t> da </a:t>
            </a:r>
            <a:r>
              <a:rPr lang="en-US" dirty="0" err="1"/>
              <a:t>integração</a:t>
            </a:r>
            <a:r>
              <a:rPr lang="en-US" dirty="0"/>
              <a:t> dos </a:t>
            </a:r>
            <a:r>
              <a:rPr lang="en-US" dirty="0" err="1"/>
              <a:t>mercados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zona euro </a:t>
            </a:r>
          </a:p>
          <a:p>
            <a:pPr marL="1200121" lvl="2" indent="-285744" algn="just">
              <a:buFont typeface="Arial" panose="020B0604020202020204" pitchFamily="34" charset="0"/>
              <a:buChar char="•"/>
            </a:pPr>
            <a:r>
              <a:rPr lang="en-US" b="1" dirty="0" err="1"/>
              <a:t>Eficiencia</a:t>
            </a:r>
            <a:r>
              <a:rPr lang="en-US" dirty="0"/>
              <a:t> da </a:t>
            </a:r>
            <a:r>
              <a:rPr lang="en-US" dirty="0" err="1"/>
              <a:t>alocação</a:t>
            </a:r>
            <a:r>
              <a:rPr lang="en-US" dirty="0"/>
              <a:t> do capital</a:t>
            </a:r>
          </a:p>
          <a:p>
            <a:pPr marL="1200121" lvl="2" indent="-285744" algn="just">
              <a:buFont typeface="Arial" panose="020B0604020202020204" pitchFamily="34" charset="0"/>
              <a:buChar char="•"/>
            </a:pPr>
            <a:r>
              <a:rPr lang="en-US" dirty="0" err="1"/>
              <a:t>Investimento</a:t>
            </a:r>
            <a:r>
              <a:rPr lang="en-US" dirty="0"/>
              <a:t> </a:t>
            </a:r>
            <a:r>
              <a:rPr lang="en-US" dirty="0" err="1"/>
              <a:t>propício</a:t>
            </a:r>
            <a:r>
              <a:rPr lang="en-US" dirty="0"/>
              <a:t> à </a:t>
            </a:r>
            <a:r>
              <a:rPr lang="en-US" b="1" dirty="0" err="1"/>
              <a:t>convergencia</a:t>
            </a:r>
            <a:r>
              <a:rPr lang="en-US" dirty="0"/>
              <a:t> dos </a:t>
            </a:r>
            <a:r>
              <a:rPr lang="en-US" dirty="0" err="1"/>
              <a:t>rendimentos</a:t>
            </a:r>
            <a:r>
              <a:rPr lang="en-US" dirty="0"/>
              <a:t> e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crescimento</a:t>
            </a:r>
            <a:r>
              <a:rPr lang="en-US" dirty="0"/>
              <a:t> da </a:t>
            </a:r>
            <a:r>
              <a:rPr lang="en-US" b="1" dirty="0" err="1"/>
              <a:t>produtividade</a:t>
            </a:r>
            <a:endParaRPr lang="en-US" b="1" dirty="0"/>
          </a:p>
        </p:txBody>
      </p:sp>
      <p:sp>
        <p:nvSpPr>
          <p:cNvPr id="20" name="Seta: Curvada Para Cima 19">
            <a:extLst>
              <a:ext uri="{FF2B5EF4-FFF2-40B4-BE49-F238E27FC236}">
                <a16:creationId xmlns:a16="http://schemas.microsoft.com/office/drawing/2014/main" id="{06651FE5-B836-4817-9F38-AF6AC8505291}"/>
              </a:ext>
            </a:extLst>
          </p:cNvPr>
          <p:cNvSpPr/>
          <p:nvPr/>
        </p:nvSpPr>
        <p:spPr>
          <a:xfrm rot="16200000">
            <a:off x="7987768" y="2536042"/>
            <a:ext cx="3602592" cy="1532591"/>
          </a:xfrm>
          <a:prstGeom prst="curvedUpArrow">
            <a:avLst>
              <a:gd name="adj1" fmla="val 20708"/>
              <a:gd name="adj2" fmla="val 63553"/>
              <a:gd name="adj3" fmla="val 26431"/>
            </a:avLst>
          </a:prstGeom>
          <a:solidFill>
            <a:srgbClr val="1234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3D9D19-30C1-4042-8240-C45B9CBE77C8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7" name="Picture 2" descr="Resultado de imagem para iseg">
            <a:extLst>
              <a:ext uri="{FF2B5EF4-FFF2-40B4-BE49-F238E27FC236}">
                <a16:creationId xmlns:a16="http://schemas.microsoft.com/office/drawing/2014/main" id="{45528822-43F5-4354-AD98-70E08EBEC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49FA027-BDE4-4F0E-B330-CC7F923370BE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90243E4F-F735-4F91-8F2C-D1822699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885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222FCEA-A877-4D66-B38F-9F1D17850CA1}"/>
              </a:ext>
            </a:extLst>
          </p:cNvPr>
          <p:cNvSpPr txBox="1"/>
          <p:nvPr/>
        </p:nvSpPr>
        <p:spPr>
          <a:xfrm>
            <a:off x="6097558" y="1772530"/>
            <a:ext cx="5348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Aumento da  intensidade da aplicação reformas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Aumento das pressões do mercado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Realizar reformas politicamente difícies e demoradas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Economias emergentes tem maior capacidade de resposta que a média da OCDE, da EU, e da ZE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3BD427B-5C51-496B-A90E-53DF5B40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92" y="752419"/>
            <a:ext cx="4909827" cy="535316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1D66412-BF80-4B0A-B1E9-CF666A70509F}"/>
              </a:ext>
            </a:extLst>
          </p:cNvPr>
          <p:cNvSpPr/>
          <p:nvPr/>
        </p:nvSpPr>
        <p:spPr>
          <a:xfrm>
            <a:off x="2821726" y="3728437"/>
            <a:ext cx="2213119" cy="134027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50CF65E-B070-4B5B-8821-6D2D8F1CCFCB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CATCHING-UP PROCESSES IN THE EURO AREA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Política económica e atividade empresarial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E44C277-ADF4-4CE0-8A30-64917E247743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Universidade de Lisboa – Instituto Superior de Economia e Gestão</a:t>
            </a:r>
          </a:p>
        </p:txBody>
      </p:sp>
      <p:pic>
        <p:nvPicPr>
          <p:cNvPr id="9" name="Picture 2" descr="Resultado de imagem para iseg">
            <a:extLst>
              <a:ext uri="{FF2B5EF4-FFF2-40B4-BE49-F238E27FC236}">
                <a16:creationId xmlns:a16="http://schemas.microsoft.com/office/drawing/2014/main" id="{F337F1FE-CA97-48B9-8473-865692B3C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4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48036515-1bdc-41ea-82c2-262befb488f7-original">
            <a:extLst>
              <a:ext uri="{FF2B5EF4-FFF2-40B4-BE49-F238E27FC236}">
                <a16:creationId xmlns:a16="http://schemas.microsoft.com/office/drawing/2014/main" id="{E020D991-7AB2-488D-8F44-AFDD9ED631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42" y="1076890"/>
            <a:ext cx="8794843" cy="567239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6E07BB9E-A861-478E-AFED-F8AE343C151A}"/>
              </a:ext>
            </a:extLst>
          </p:cNvPr>
          <p:cNvCxnSpPr/>
          <p:nvPr/>
        </p:nvCxnSpPr>
        <p:spPr>
          <a:xfrm>
            <a:off x="7342097" y="2716304"/>
            <a:ext cx="73510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E6934E71-1239-4B41-AA1E-4BDF409AF84D}"/>
              </a:ext>
            </a:extLst>
          </p:cNvPr>
          <p:cNvCxnSpPr/>
          <p:nvPr/>
        </p:nvCxnSpPr>
        <p:spPr>
          <a:xfrm>
            <a:off x="8435785" y="2707343"/>
            <a:ext cx="73510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C7847152-D4E3-4469-AFC1-9DB00CDFDF61}"/>
              </a:ext>
            </a:extLst>
          </p:cNvPr>
          <p:cNvCxnSpPr/>
          <p:nvPr/>
        </p:nvCxnSpPr>
        <p:spPr>
          <a:xfrm>
            <a:off x="2100099" y="3146612"/>
            <a:ext cx="735106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id="{56C459A3-0BB1-433C-9C52-007EA841DBD5}"/>
              </a:ext>
            </a:extLst>
          </p:cNvPr>
          <p:cNvCxnSpPr>
            <a:cxnSpLocks/>
          </p:cNvCxnSpPr>
          <p:nvPr/>
        </p:nvCxnSpPr>
        <p:spPr>
          <a:xfrm>
            <a:off x="2189744" y="1783977"/>
            <a:ext cx="54415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013BC1B-4F81-4888-A6F5-0BEFD81A5353}"/>
              </a:ext>
            </a:extLst>
          </p:cNvPr>
          <p:cNvSpPr/>
          <p:nvPr/>
        </p:nvSpPr>
        <p:spPr>
          <a:xfrm>
            <a:off x="1862300" y="4852674"/>
            <a:ext cx="1044621" cy="14758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5D6B1EF-A198-46D2-91B4-19F610C845DC}"/>
              </a:ext>
            </a:extLst>
          </p:cNvPr>
          <p:cNvSpPr txBox="1"/>
          <p:nvPr/>
        </p:nvSpPr>
        <p:spPr>
          <a:xfrm>
            <a:off x="2057166" y="175138"/>
            <a:ext cx="8794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Quão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eficientes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têm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sido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reformas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estruturais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implementadas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 </a:t>
            </a:r>
            <a:r>
              <a:rPr kumimoji="0" lang="en-US" sz="20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período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 </a:t>
            </a:r>
            <a:r>
              <a:rPr kumimoji="0" lang="en-US" sz="2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crise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0573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204033C8-89FC-4F06-B535-0FF3DABD3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r="18624"/>
          <a:stretch/>
        </p:blipFill>
        <p:spPr bwMode="auto">
          <a:xfrm>
            <a:off x="5768643" y="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3FB18A90-350A-4052-8717-F6AF2A62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2747088"/>
            <a:ext cx="5076395" cy="16445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000" b="1" dirty="0">
                <a:solidFill>
                  <a:srgbClr val="123474"/>
                </a:solidFill>
                <a:latin typeface="+mn-lt"/>
              </a:rPr>
              <a:t>I. </a:t>
            </a:r>
            <a:r>
              <a:rPr lang="en-US" sz="4000" b="1" dirty="0" err="1">
                <a:solidFill>
                  <a:srgbClr val="123474"/>
                </a:solidFill>
                <a:latin typeface="+mn-lt"/>
              </a:rPr>
              <a:t>Padrões</a:t>
            </a:r>
            <a:r>
              <a:rPr lang="en-US" sz="4000" b="1" dirty="0">
                <a:solidFill>
                  <a:srgbClr val="123474"/>
                </a:solidFill>
                <a:latin typeface="+mn-lt"/>
              </a:rPr>
              <a:t> de </a:t>
            </a:r>
            <a:r>
              <a:rPr lang="en-US" sz="4000" b="1" dirty="0" err="1">
                <a:solidFill>
                  <a:srgbClr val="123474"/>
                </a:solidFill>
                <a:latin typeface="+mn-lt"/>
              </a:rPr>
              <a:t>convergência</a:t>
            </a:r>
            <a:r>
              <a:rPr lang="en-US" sz="4000" b="1" dirty="0">
                <a:solidFill>
                  <a:srgbClr val="123474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123474"/>
                </a:solidFill>
                <a:latin typeface="+mn-lt"/>
              </a:rPr>
              <a:t>na</a:t>
            </a:r>
            <a:r>
              <a:rPr lang="en-US" sz="4000" b="1" dirty="0">
                <a:solidFill>
                  <a:srgbClr val="123474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123474"/>
                </a:solidFill>
                <a:latin typeface="+mn-lt"/>
              </a:rPr>
              <a:t>área</a:t>
            </a:r>
            <a:r>
              <a:rPr lang="en-US" sz="4000" b="1" dirty="0">
                <a:solidFill>
                  <a:srgbClr val="123474"/>
                </a:solidFill>
                <a:latin typeface="+mn-lt"/>
              </a:rPr>
              <a:t> euro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A5FBB12-8496-443B-B1FC-6A48188BAA8D}"/>
              </a:ext>
            </a:extLst>
          </p:cNvPr>
          <p:cNvSpPr txBox="1"/>
          <p:nvPr/>
        </p:nvSpPr>
        <p:spPr>
          <a:xfrm>
            <a:off x="861685" y="56573"/>
            <a:ext cx="507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4ACD0131-EF89-4486-BF5C-CC00CED20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1" y="168669"/>
            <a:ext cx="949067" cy="4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F7FF188D-507B-4F4C-AF91-66432A3BC90F}"/>
              </a:ext>
            </a:extLst>
          </p:cNvPr>
          <p:cNvSpPr txBox="1">
            <a:spLocks/>
          </p:cNvSpPr>
          <p:nvPr/>
        </p:nvSpPr>
        <p:spPr>
          <a:xfrm>
            <a:off x="0" y="6211669"/>
            <a:ext cx="6838122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pPr algn="ctr"/>
            <a:r>
              <a:rPr lang="pt-PT" sz="1800" dirty="0">
                <a:solidFill>
                  <a:srgbClr val="000000"/>
                </a:solidFill>
              </a:rPr>
              <a:t>Política económica e atividade empresarial</a:t>
            </a:r>
            <a:endParaRPr lang="pt-PT" sz="1800" b="1" dirty="0">
              <a:solidFill>
                <a:srgbClr val="000000"/>
              </a:solidFill>
            </a:endParaRP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22CA3F94-BF77-4A3F-B9E4-354BA58E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>
                <a:solidFill>
                  <a:schemeClr val="bg1"/>
                </a:solidFill>
              </a:rPr>
              <a:t>4</a:t>
            </a:fld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204033C8-89FC-4F06-B535-0FF3DABD3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r="18624"/>
          <a:stretch/>
        </p:blipFill>
        <p:spPr bwMode="auto">
          <a:xfrm>
            <a:off x="5768643" y="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3FB18A90-350A-4052-8717-F6AF2A62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43" y="2276333"/>
            <a:ext cx="4805996" cy="1644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t-PT" sz="4000" b="1" dirty="0">
                <a:solidFill>
                  <a:srgbClr val="123474"/>
                </a:solidFill>
                <a:latin typeface="+mn-lt"/>
              </a:rPr>
              <a:t>VI. Conclusões</a:t>
            </a:r>
            <a:endParaRPr lang="en-US" sz="3700" b="1" dirty="0">
              <a:solidFill>
                <a:srgbClr val="123474"/>
              </a:solidFill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A663707-E255-4339-A65E-5850D7EF76FD}"/>
              </a:ext>
            </a:extLst>
          </p:cNvPr>
          <p:cNvSpPr txBox="1"/>
          <p:nvPr/>
        </p:nvSpPr>
        <p:spPr>
          <a:xfrm>
            <a:off x="861685" y="56573"/>
            <a:ext cx="507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7198AA87-7520-4029-B65E-6FBDD864C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9" y="168669"/>
            <a:ext cx="949067" cy="4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317CFFC-4E05-49FE-B507-DF6FCBD31D94}"/>
              </a:ext>
            </a:extLst>
          </p:cNvPr>
          <p:cNvSpPr txBox="1">
            <a:spLocks/>
          </p:cNvSpPr>
          <p:nvPr/>
        </p:nvSpPr>
        <p:spPr>
          <a:xfrm>
            <a:off x="0" y="6211669"/>
            <a:ext cx="6838122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pPr algn="ctr"/>
            <a:r>
              <a:rPr lang="pt-PT" sz="1800" dirty="0">
                <a:solidFill>
                  <a:srgbClr val="000000"/>
                </a:solidFill>
              </a:rPr>
              <a:t>Política económica e atividade empresarial</a:t>
            </a:r>
            <a:endParaRPr lang="pt-PT" sz="1800" b="1" dirty="0">
              <a:solidFill>
                <a:srgbClr val="000000"/>
              </a:solidFill>
            </a:endParaRP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FE556430-E1CC-44FE-8A65-B822E2E9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>
                <a:solidFill>
                  <a:schemeClr val="bg1"/>
                </a:solidFill>
              </a:rPr>
              <a:t>40</a:t>
            </a:fld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E47CF-E4F3-4CD8-8F99-6D03AE69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24"/>
            <a:ext cx="12192000" cy="887059"/>
          </a:xfrm>
        </p:spPr>
        <p:txBody>
          <a:bodyPr/>
          <a:lstStyle/>
          <a:p>
            <a:r>
              <a:rPr lang="pt-PT" b="1" dirty="0">
                <a:solidFill>
                  <a:srgbClr val="123474"/>
                </a:solidFill>
              </a:rPr>
              <a:t>Conclusão</a:t>
            </a:r>
          </a:p>
        </p:txBody>
      </p:sp>
      <p:sp>
        <p:nvSpPr>
          <p:cNvPr id="5" name="Marcador de Posição de Conteúdo 4">
            <a:extLst>
              <a:ext uri="{FF2B5EF4-FFF2-40B4-BE49-F238E27FC236}">
                <a16:creationId xmlns:a16="http://schemas.microsoft.com/office/drawing/2014/main" id="{C08CBE4D-50B0-43F1-8C0E-0370E0552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813" y="787791"/>
            <a:ext cx="11773590" cy="59336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PT" sz="3200" b="1" dirty="0"/>
              <a:t>ASPETOS NEGATIVOS</a:t>
            </a:r>
          </a:p>
          <a:p>
            <a:pPr marL="285744" indent="-285744" algn="just">
              <a:lnSpc>
                <a:spcPct val="120000"/>
              </a:lnSpc>
              <a:buFontTx/>
              <a:buChar char="-"/>
            </a:pPr>
            <a:r>
              <a:rPr lang="pt-PT" sz="3200" b="1" dirty="0"/>
              <a:t>Países em recuperação com baixas taxas de crescimento de produtividade</a:t>
            </a:r>
            <a:r>
              <a:rPr lang="pt-PT" sz="3200" dirty="0"/>
              <a:t>, apesar dos enormes fluxos de capitais que receberam.  </a:t>
            </a:r>
            <a:r>
              <a:rPr lang="pt-PT" sz="3200" b="1" dirty="0"/>
              <a:t>A fraca PTF e a má implementação de recursos em sectores mais produtivos foram as principais causas da má performance produtiva</a:t>
            </a:r>
            <a:r>
              <a:rPr lang="pt-PT" sz="3200" dirty="0"/>
              <a:t>;</a:t>
            </a:r>
          </a:p>
          <a:p>
            <a:pPr marL="285744" indent="-285744" algn="just">
              <a:lnSpc>
                <a:spcPct val="120000"/>
              </a:lnSpc>
              <a:buFontTx/>
              <a:buChar char="-"/>
            </a:pPr>
            <a:r>
              <a:rPr lang="pt-PT" sz="3200" dirty="0"/>
              <a:t>Dificuldades nos processos de convergência devido ao excesso de fluxo de capital para setores de bens não transacionáveis/serviços caracterizados pela combinação da baixa produtividade marginal e altas taxas de lucro, o que reflete condições adversas à competitividade e existência de barreiras à entrada de outros concorrentes nestes mercados;</a:t>
            </a:r>
          </a:p>
          <a:p>
            <a:pPr marL="285744" indent="-285744" algn="just">
              <a:lnSpc>
                <a:spcPct val="120000"/>
              </a:lnSpc>
              <a:buFontTx/>
              <a:buChar char="-"/>
            </a:pPr>
            <a:r>
              <a:rPr lang="pt-PT" sz="3200" dirty="0"/>
              <a:t>Apesar da melhoria das qualificações do capital humano nos países em recuperação, a acumulação deste capital não foi acompanhada de fatores estimuladores de produtividade a longo-prazo, como as inovações. Assim, os avanços tecnológicos foram insuficientes para garantir processos de convergência acima do médio-prazo.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1C546B4-E3D7-4FE2-B161-32EF6164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11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EE47CF-E4F3-4CD8-8F99-6D03AE69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3" y="214092"/>
            <a:ext cx="10515600" cy="933888"/>
          </a:xfrm>
        </p:spPr>
        <p:txBody>
          <a:bodyPr/>
          <a:lstStyle/>
          <a:p>
            <a:r>
              <a:rPr lang="pt-PT" b="1" dirty="0">
                <a:solidFill>
                  <a:srgbClr val="123474"/>
                </a:solidFill>
                <a:latin typeface="+mn-lt"/>
              </a:rPr>
              <a:t>Conclusão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B7875266-1EFD-4729-BD8C-7AEA4946C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3" y="1023583"/>
            <a:ext cx="11050621" cy="515338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PT" sz="3200" b="1" dirty="0"/>
              <a:t>ASPETOS POSITIVOS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3200" dirty="0"/>
              <a:t>Reformas destinadas a provocar mudanças estruturais para trazer benefícios em termos de aumento do crescimento da produtividade e melhores perspetivas de potencial do crescimento acima do médio-prazo, ao mesmo tempo que se limita o risco da má alocação de capital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pt-PT" sz="3200" b="1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pt-PT" sz="3200" b="1" dirty="0"/>
              <a:t>É fundamental:</a:t>
            </a:r>
            <a:endParaRPr lang="pt-PT" sz="3200" dirty="0"/>
          </a:p>
          <a:p>
            <a:pPr marL="285744" indent="-285744" algn="just">
              <a:lnSpc>
                <a:spcPct val="120000"/>
              </a:lnSpc>
              <a:buFontTx/>
              <a:buChar char="-"/>
            </a:pPr>
            <a:r>
              <a:rPr lang="pt-PT" sz="3200" dirty="0"/>
              <a:t>Monitorizar fatores de PTF e estudar melhor as possíveis consequências adversas na produtividade devido a má alocação do capital.</a:t>
            </a:r>
          </a:p>
          <a:p>
            <a:pPr marL="285744" indent="-285744" algn="just">
              <a:lnSpc>
                <a:spcPct val="120000"/>
              </a:lnSpc>
              <a:buFontTx/>
              <a:buChar char="-"/>
            </a:pPr>
            <a:r>
              <a:rPr lang="pt-PT" sz="3200" dirty="0"/>
              <a:t>Perspetivas de convergência terem um papel-chave na melhoria da estrutura da vigilância macroeconómica da zona euro</a:t>
            </a:r>
          </a:p>
          <a:p>
            <a:pPr marL="0" indent="0">
              <a:lnSpc>
                <a:spcPct val="120000"/>
              </a:lnSpc>
              <a:buNone/>
            </a:pPr>
            <a:endParaRPr lang="pt-PT" sz="3300" dirty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1C546B4-E3D7-4FE2-B161-32EF6164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374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63BBE9A5-1521-499E-B7E2-6AE256A6EE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r="18782"/>
          <a:stretch/>
        </p:blipFill>
        <p:spPr bwMode="auto">
          <a:xfrm>
            <a:off x="5797543" y="10"/>
            <a:ext cx="6394152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FC90C98-9245-4496-9CD8-23AFF972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771942"/>
            <a:ext cx="5815781" cy="956613"/>
          </a:xfrm>
          <a:solidFill>
            <a:srgbClr val="123474">
              <a:alpha val="1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pt-PT" sz="4000" dirty="0">
                <a:solidFill>
                  <a:srgbClr val="123474"/>
                </a:solidFill>
                <a:latin typeface="+mn-lt"/>
              </a:rPr>
              <a:t>Bibliografia e </a:t>
            </a:r>
            <a:r>
              <a:rPr lang="pt-PT" sz="4000" dirty="0" err="1">
                <a:solidFill>
                  <a:srgbClr val="123474"/>
                </a:solidFill>
                <a:latin typeface="+mn-lt"/>
              </a:rPr>
              <a:t>webgrafia</a:t>
            </a:r>
            <a:endParaRPr lang="pt-PT" sz="4000" dirty="0">
              <a:solidFill>
                <a:srgbClr val="123474"/>
              </a:solidFill>
              <a:latin typeface="+mn-lt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061AF4D-0753-438E-899E-90BC5BFCE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4" y="1755059"/>
            <a:ext cx="5815781" cy="4782711"/>
          </a:xfrm>
        </p:spPr>
        <p:txBody>
          <a:bodyPr anchor="ctr">
            <a:normAutofit/>
          </a:bodyPr>
          <a:lstStyle/>
          <a:p>
            <a:r>
              <a:rPr lang="pt-PT" sz="2000" dirty="0">
                <a:solidFill>
                  <a:srgbClr val="000000"/>
                </a:solidFill>
              </a:rPr>
              <a:t>Textos de apoio da unidade curricular </a:t>
            </a:r>
          </a:p>
          <a:p>
            <a:r>
              <a:rPr lang="pt-PT" sz="2000" dirty="0">
                <a:solidFill>
                  <a:srgbClr val="000000"/>
                </a:solidFill>
                <a:hlinkClick r:id="rId4"/>
              </a:rPr>
              <a:t>https://ec.europa.eu/commission/sites/beta-political/files/convergence-criteria-for-joining-euro_pt.pdf</a:t>
            </a:r>
            <a:endParaRPr lang="pt-PT" sz="2000" dirty="0">
              <a:solidFill>
                <a:srgbClr val="000000"/>
              </a:solidFill>
            </a:endParaRPr>
          </a:p>
          <a:p>
            <a:r>
              <a:rPr lang="pt-PT" sz="2000" dirty="0">
                <a:solidFill>
                  <a:srgbClr val="000000"/>
                </a:solidFill>
                <a:hlinkClick r:id="rId5"/>
              </a:rPr>
              <a:t>https://www.investopedia.com/terms/b/balassasamuelson-effect.asp</a:t>
            </a:r>
            <a:endParaRPr lang="pt-PT" sz="2000" dirty="0">
              <a:solidFill>
                <a:srgbClr val="000000"/>
              </a:solidFill>
            </a:endParaRPr>
          </a:p>
          <a:p>
            <a:r>
              <a:rPr lang="pt-PT" sz="2000" dirty="0">
                <a:solidFill>
                  <a:srgbClr val="000000"/>
                </a:solidFill>
                <a:hlinkClick r:id="rId6"/>
              </a:rPr>
              <a:t>https://www.jstor.org/stable/4380373?seq=1#page_scan_tab_contents</a:t>
            </a:r>
            <a:endParaRPr lang="pt-PT" sz="2000" dirty="0">
              <a:solidFill>
                <a:srgbClr val="000000"/>
              </a:solidFill>
            </a:endParaRPr>
          </a:p>
          <a:p>
            <a:r>
              <a:rPr lang="pt-PT" sz="2000" u="sng" dirty="0">
                <a:solidFill>
                  <a:srgbClr val="0070C0"/>
                </a:solidFill>
              </a:rPr>
              <a:t>https://stats.oecd.org/glossary/detail.asp?ID=270</a:t>
            </a:r>
          </a:p>
          <a:p>
            <a:endParaRPr lang="pt-PT" sz="2000" dirty="0">
              <a:solidFill>
                <a:srgbClr val="000000"/>
              </a:solidFill>
            </a:endParaRPr>
          </a:p>
          <a:p>
            <a:endParaRPr lang="pt-PT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PT" sz="2000" dirty="0">
              <a:solidFill>
                <a:srgbClr val="000000"/>
              </a:solidFill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03E2F03-A62C-45DC-9447-A53029FC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1" y="6223703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C59F7E6-A3C6-4D48-9D7E-B0132CD6DE44}" type="slidenum">
              <a:rPr lang="pt-PT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43</a:t>
            </a:fld>
            <a:endParaRPr lang="pt-PT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9">
            <a:extLst>
              <a:ext uri="{FF2B5EF4-FFF2-40B4-BE49-F238E27FC236}">
                <a16:creationId xmlns:a16="http://schemas.microsoft.com/office/drawing/2014/main" id="{F1C89E62-9F20-4733-8B4F-00E4965EA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304" y="956975"/>
            <a:ext cx="5663095" cy="1260178"/>
          </a:xfrm>
        </p:spPr>
        <p:txBody>
          <a:bodyPr anchor="t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pt-PT" sz="1800" b="0" dirty="0"/>
              <a:t>O </a:t>
            </a:r>
            <a:r>
              <a:rPr lang="pt-PT" sz="1800" i="1" dirty="0"/>
              <a:t>gráfico 1</a:t>
            </a:r>
            <a:r>
              <a:rPr lang="pt-PT" sz="1800" dirty="0"/>
              <a:t> </a:t>
            </a:r>
            <a:r>
              <a:rPr lang="pt-PT" sz="1800" b="0" dirty="0"/>
              <a:t>mostra uma correlação negativa entre o nível do PIB no ano do lançamento do euro (1999) e o crescimento do PIB no período de 1999-2007 nos estados-membros da UE. </a:t>
            </a:r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8739C1F2-739A-482C-BE4C-1605B1688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622" y="956975"/>
            <a:ext cx="5696073" cy="1458153"/>
          </a:xfrm>
        </p:spPr>
        <p:txBody>
          <a:bodyPr anchor="t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pt-PT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PT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gráfico 2</a:t>
            </a:r>
            <a:r>
              <a:rPr lang="pt-PT" sz="1800" b="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mostra-nos que a dispersão do rendimento per capita na década de 90 era menor do que no período de 2004-2007 (pré-crise). </a:t>
            </a:r>
            <a:endParaRPr lang="pt-PT" sz="1800" b="0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5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8843A6-3BAF-4535-AA41-BBA5FD765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6" t="12289" r="42539" b="9930"/>
          <a:stretch/>
        </p:blipFill>
        <p:spPr>
          <a:xfrm>
            <a:off x="1118130" y="2045612"/>
            <a:ext cx="4296880" cy="418642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2906FA5-C94E-49DD-A7D1-21BB801065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69" t="11110" r="41846" b="5824"/>
          <a:stretch/>
        </p:blipFill>
        <p:spPr>
          <a:xfrm>
            <a:off x="7170513" y="2045612"/>
            <a:ext cx="4183287" cy="4352661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2C109-12D2-435F-B543-17B28CA394FD}"/>
              </a:ext>
            </a:extLst>
          </p:cNvPr>
          <p:cNvSpPr txBox="1"/>
          <p:nvPr/>
        </p:nvSpPr>
        <p:spPr>
          <a:xfrm>
            <a:off x="331305" y="125978"/>
            <a:ext cx="7415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i="1" dirty="0">
                <a:solidFill>
                  <a:srgbClr val="123474"/>
                </a:solidFill>
              </a:rPr>
              <a:t>Os processos de convergência dentro da zona euro foram dececionantes</a:t>
            </a:r>
          </a:p>
        </p:txBody>
      </p:sp>
    </p:spTree>
    <p:extLst>
      <p:ext uri="{BB962C8B-B14F-4D97-AF65-F5344CB8AC3E}">
        <p14:creationId xmlns:p14="http://schemas.microsoft.com/office/powerpoint/2010/main" val="36640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6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D3A18FD-38BB-485B-8912-DD08A6FB59DA}"/>
              </a:ext>
            </a:extLst>
          </p:cNvPr>
          <p:cNvSpPr txBox="1"/>
          <p:nvPr/>
        </p:nvSpPr>
        <p:spPr>
          <a:xfrm>
            <a:off x="954159" y="1683073"/>
            <a:ext cx="3264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Integra</a:t>
            </a:r>
            <a:r>
              <a:rPr lang="pt-PT" sz="2200" dirty="0" err="1"/>
              <a:t>ção</a:t>
            </a:r>
            <a:r>
              <a:rPr lang="pt-PT" sz="2200" dirty="0"/>
              <a:t> económica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D6417EA-C25A-4CBF-B645-A3030635C7EF}"/>
              </a:ext>
            </a:extLst>
          </p:cNvPr>
          <p:cNvSpPr txBox="1"/>
          <p:nvPr/>
        </p:nvSpPr>
        <p:spPr>
          <a:xfrm>
            <a:off x="1160271" y="2684443"/>
            <a:ext cx="2852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Integra</a:t>
            </a:r>
            <a:r>
              <a:rPr lang="pt-PT" sz="2200" dirty="0" err="1"/>
              <a:t>ção</a:t>
            </a:r>
            <a:r>
              <a:rPr lang="pt-PT" sz="2200" dirty="0"/>
              <a:t> dos mercados financeiros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B73FBDB-4B65-48C6-94BE-5700E4D5C98E}"/>
              </a:ext>
            </a:extLst>
          </p:cNvPr>
          <p:cNvSpPr txBox="1"/>
          <p:nvPr/>
        </p:nvSpPr>
        <p:spPr>
          <a:xfrm>
            <a:off x="5273401" y="1782876"/>
            <a:ext cx="6640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/>
              <a:t>Níveis mais elevados de rendimento entre os países envolvidos.</a:t>
            </a:r>
          </a:p>
          <a:p>
            <a:pPr algn="ctr"/>
            <a:r>
              <a:rPr lang="pt-PT" sz="2200" dirty="0"/>
              <a:t>Crescimento dos países menos desenvolvidos é maior do que crescimento dos países desenvolvidos. </a:t>
            </a:r>
          </a:p>
        </p:txBody>
      </p:sp>
      <p:sp>
        <p:nvSpPr>
          <p:cNvPr id="21" name="Sinal de Adição 20">
            <a:extLst>
              <a:ext uri="{FF2B5EF4-FFF2-40B4-BE49-F238E27FC236}">
                <a16:creationId xmlns:a16="http://schemas.microsoft.com/office/drawing/2014/main" id="{ECB47A5F-D8BB-49D3-A980-9947933C910C}"/>
              </a:ext>
            </a:extLst>
          </p:cNvPr>
          <p:cNvSpPr/>
          <p:nvPr/>
        </p:nvSpPr>
        <p:spPr>
          <a:xfrm>
            <a:off x="2387587" y="2230565"/>
            <a:ext cx="397565" cy="384721"/>
          </a:xfrm>
          <a:prstGeom prst="mathPlus">
            <a:avLst/>
          </a:prstGeom>
          <a:solidFill>
            <a:srgbClr val="123474"/>
          </a:solidFill>
          <a:ln>
            <a:solidFill>
              <a:srgbClr val="123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46CD3384-F8AD-4A89-B991-68CA144A1334}"/>
              </a:ext>
            </a:extLst>
          </p:cNvPr>
          <p:cNvSpPr txBox="1"/>
          <p:nvPr/>
        </p:nvSpPr>
        <p:spPr>
          <a:xfrm>
            <a:off x="5680587" y="4077055"/>
            <a:ext cx="2984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/>
              <a:t>Acumulação mais rápida de capital</a:t>
            </a:r>
          </a:p>
          <a:p>
            <a:pPr algn="ctr"/>
            <a:r>
              <a:rPr lang="pt-PT" sz="2200" dirty="0"/>
              <a:t>(modelo neoclássica do crescimento) </a:t>
            </a:r>
            <a:endParaRPr lang="en-US" sz="2200" dirty="0"/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3499F55A-4D30-47C6-804B-A3C856007B48}"/>
              </a:ext>
            </a:extLst>
          </p:cNvPr>
          <p:cNvSpPr txBox="1"/>
          <p:nvPr/>
        </p:nvSpPr>
        <p:spPr>
          <a:xfrm>
            <a:off x="8854994" y="4077055"/>
            <a:ext cx="29841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/>
              <a:t>Difusão da tecnologia e inovações</a:t>
            </a:r>
          </a:p>
          <a:p>
            <a:pPr algn="ctr"/>
            <a:r>
              <a:rPr lang="pt-PT" sz="2200" dirty="0"/>
              <a:t>(modelo do crescimento endogeneo)</a:t>
            </a:r>
            <a:endParaRPr lang="en-US" sz="2200" dirty="0"/>
          </a:p>
        </p:txBody>
      </p:sp>
      <p:sp>
        <p:nvSpPr>
          <p:cNvPr id="25" name="Arrow: Left-Up 17">
            <a:extLst>
              <a:ext uri="{FF2B5EF4-FFF2-40B4-BE49-F238E27FC236}">
                <a16:creationId xmlns:a16="http://schemas.microsoft.com/office/drawing/2014/main" id="{E6A8CE54-28CD-4863-BF31-DB09A809DEA4}"/>
              </a:ext>
            </a:extLst>
          </p:cNvPr>
          <p:cNvSpPr/>
          <p:nvPr/>
        </p:nvSpPr>
        <p:spPr>
          <a:xfrm rot="13351341">
            <a:off x="8127126" y="3313584"/>
            <a:ext cx="1075317" cy="1060885"/>
          </a:xfrm>
          <a:prstGeom prst="leftUpArrow">
            <a:avLst>
              <a:gd name="adj1" fmla="val 5085"/>
              <a:gd name="adj2" fmla="val 10490"/>
              <a:gd name="adj3" fmla="val 21742"/>
            </a:avLst>
          </a:prstGeom>
          <a:solidFill>
            <a:srgbClr val="123474"/>
          </a:solidFill>
          <a:ln>
            <a:solidFill>
              <a:srgbClr val="12347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CB68C6B-2F07-4E8A-BA3A-7B94520285A4}"/>
              </a:ext>
            </a:extLst>
          </p:cNvPr>
          <p:cNvSpPr/>
          <p:nvPr/>
        </p:nvSpPr>
        <p:spPr>
          <a:xfrm>
            <a:off x="432485" y="304527"/>
            <a:ext cx="6640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países com menor PIB per capita tendem a crescer mais rapidamente do que outros. </a:t>
            </a:r>
          </a:p>
          <a:p>
            <a:pPr algn="ctr"/>
            <a:r>
              <a:rPr lang="pt-PT" sz="2200" b="1" i="1" dirty="0">
                <a:solidFill>
                  <a:srgbClr val="1234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PORQUÊ? </a:t>
            </a:r>
            <a:r>
              <a:rPr lang="pt-PT" sz="2200" b="1" i="1" dirty="0" err="1">
                <a:solidFill>
                  <a:srgbClr val="1234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Catch-Up</a:t>
            </a:r>
            <a:r>
              <a:rPr lang="pt-PT" sz="2200" b="1" i="1" dirty="0">
                <a:solidFill>
                  <a:srgbClr val="1234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200" b="1" i="1" dirty="0" err="1">
                <a:solidFill>
                  <a:srgbClr val="1234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</a:t>
            </a:r>
            <a:r>
              <a:rPr lang="pt-PT" sz="2200" b="1" i="1" dirty="0">
                <a:solidFill>
                  <a:srgbClr val="12347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Teoria da Convergência</a:t>
            </a:r>
            <a:endParaRPr lang="pt-PT" sz="2200" b="1" i="1" dirty="0">
              <a:solidFill>
                <a:srgbClr val="123474"/>
              </a:solidFill>
            </a:endParaRPr>
          </a:p>
        </p:txBody>
      </p:sp>
      <p:sp>
        <p:nvSpPr>
          <p:cNvPr id="27" name="Igual a 26">
            <a:extLst>
              <a:ext uri="{FF2B5EF4-FFF2-40B4-BE49-F238E27FC236}">
                <a16:creationId xmlns:a16="http://schemas.microsoft.com/office/drawing/2014/main" id="{64A8C94A-F398-402A-B1C6-BCE1495FCB9A}"/>
              </a:ext>
            </a:extLst>
          </p:cNvPr>
          <p:cNvSpPr/>
          <p:nvPr/>
        </p:nvSpPr>
        <p:spPr>
          <a:xfrm>
            <a:off x="4302768" y="2241656"/>
            <a:ext cx="625605" cy="373629"/>
          </a:xfrm>
          <a:prstGeom prst="mathEqual">
            <a:avLst/>
          </a:prstGeom>
          <a:solidFill>
            <a:srgbClr val="123474"/>
          </a:solidFill>
          <a:ln>
            <a:solidFill>
              <a:srgbClr val="123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204033C8-89FC-4F06-B535-0FF3DABD3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r="18624"/>
          <a:stretch/>
        </p:blipFill>
        <p:spPr bwMode="auto">
          <a:xfrm>
            <a:off x="5768643" y="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3FB18A90-350A-4052-8717-F6AF2A62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43" y="2276333"/>
            <a:ext cx="4805996" cy="278698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t-PT" sz="4000" b="1" dirty="0">
                <a:solidFill>
                  <a:srgbClr val="123474"/>
                </a:solidFill>
                <a:latin typeface="+mn-lt"/>
              </a:rPr>
              <a:t>II. Performance de produtividade durante o período de pré-crise</a:t>
            </a:r>
            <a:br>
              <a:rPr lang="pt-PT" altLang="pt-PT" sz="4000" dirty="0">
                <a:solidFill>
                  <a:srgbClr val="123474"/>
                </a:solidFill>
                <a:latin typeface="Arial" panose="020B0604020202020204" pitchFamily="34" charset="0"/>
              </a:rPr>
            </a:br>
            <a:r>
              <a:rPr lang="pt-PT" sz="4000" b="1" dirty="0">
                <a:solidFill>
                  <a:srgbClr val="123474"/>
                </a:solidFill>
              </a:rPr>
              <a:t> </a:t>
            </a:r>
            <a:endParaRPr lang="en-US" sz="4000" b="1" dirty="0">
              <a:solidFill>
                <a:srgbClr val="123474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562B55-02BA-4092-A42C-A9BE056BC07A}"/>
              </a:ext>
            </a:extLst>
          </p:cNvPr>
          <p:cNvSpPr txBox="1"/>
          <p:nvPr/>
        </p:nvSpPr>
        <p:spPr>
          <a:xfrm>
            <a:off x="861685" y="56573"/>
            <a:ext cx="507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66D4E9FF-2178-4710-9379-FBC414926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9" y="168669"/>
            <a:ext cx="949067" cy="42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52DDE71-8D43-49AB-A54C-202E9466D452}"/>
              </a:ext>
            </a:extLst>
          </p:cNvPr>
          <p:cNvSpPr txBox="1">
            <a:spLocks/>
          </p:cNvSpPr>
          <p:nvPr/>
        </p:nvSpPr>
        <p:spPr>
          <a:xfrm>
            <a:off x="0" y="6211669"/>
            <a:ext cx="6838122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pPr algn="ctr"/>
            <a:r>
              <a:rPr lang="pt-PT" sz="1800" dirty="0">
                <a:solidFill>
                  <a:srgbClr val="000000"/>
                </a:solidFill>
              </a:rPr>
              <a:t>Política económica e atividade empresarial</a:t>
            </a:r>
            <a:endParaRPr lang="pt-PT" sz="1800" b="1" dirty="0">
              <a:solidFill>
                <a:srgbClr val="000000"/>
              </a:solidFill>
            </a:endParaRPr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537138D1-C411-4199-BD2C-1BF3592F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>
                <a:solidFill>
                  <a:schemeClr val="bg1"/>
                </a:solidFill>
              </a:rPr>
              <a:t>7</a:t>
            </a:fld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8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BC7C43C-C6B4-44E8-AB17-105276B5C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6744"/>
          <a:stretch/>
        </p:blipFill>
        <p:spPr>
          <a:xfrm>
            <a:off x="794150" y="763656"/>
            <a:ext cx="5009444" cy="43362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6D05F0B-BAC8-4A2C-83DD-06C03BB8A213}"/>
              </a:ext>
            </a:extLst>
          </p:cNvPr>
          <p:cNvSpPr/>
          <p:nvPr/>
        </p:nvSpPr>
        <p:spPr>
          <a:xfrm>
            <a:off x="6096000" y="763656"/>
            <a:ext cx="5589448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/>
              <a:t>Os membros da União Europeia com </a:t>
            </a:r>
            <a:r>
              <a:rPr lang="pt-PT" sz="2000" i="1" dirty="0"/>
              <a:t>PIB per capita</a:t>
            </a:r>
            <a:r>
              <a:rPr lang="pt-PT" sz="2000" dirty="0"/>
              <a:t> comparativamente menor, beneficiaram de um crescimento da produtividade mais acelerado (Convergência).</a:t>
            </a:r>
          </a:p>
          <a:p>
            <a:pPr>
              <a:lnSpc>
                <a:spcPct val="150000"/>
              </a:lnSpc>
            </a:pPr>
            <a:endParaRPr lang="pt-PT" sz="2000" dirty="0"/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/>
              <a:t>A convergência é apenas verificada nos países fora da zona euro (Roménia, Lituânia, etc.)</a:t>
            </a:r>
          </a:p>
          <a:p>
            <a:pPr>
              <a:lnSpc>
                <a:spcPct val="150000"/>
              </a:lnSpc>
            </a:pPr>
            <a:endParaRPr lang="pt-PT" sz="2000" dirty="0"/>
          </a:p>
          <a:p>
            <a:pPr marL="342891" indent="-34289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/>
              <a:t>Os países da zona euro em processo de recuperação (Portugal, Espanha, Chipre, etc.) têm níveis de produtividade desapontantes.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743E5944-7D9B-4058-B128-D3E569E99A56}"/>
              </a:ext>
            </a:extLst>
          </p:cNvPr>
          <p:cNvSpPr txBox="1"/>
          <p:nvPr/>
        </p:nvSpPr>
        <p:spPr>
          <a:xfrm>
            <a:off x="794149" y="5180250"/>
            <a:ext cx="5301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GVA</a:t>
            </a:r>
            <a:r>
              <a:rPr lang="pt-PT" sz="1600" dirty="0"/>
              <a:t> – Valor Acrescentado Bruto (VAB)</a:t>
            </a:r>
          </a:p>
          <a:p>
            <a:r>
              <a:rPr lang="pt-PT" sz="1600" b="1" dirty="0"/>
              <a:t>GDP (in pps) </a:t>
            </a:r>
            <a:r>
              <a:rPr lang="pt-PT" sz="1600" dirty="0"/>
              <a:t>– Produto Interno Bruto (PIB) em Paridade de Poder de Compra</a:t>
            </a:r>
          </a:p>
        </p:txBody>
      </p:sp>
    </p:spTree>
    <p:extLst>
      <p:ext uri="{BB962C8B-B14F-4D97-AF65-F5344CB8AC3E}">
        <p14:creationId xmlns:p14="http://schemas.microsoft.com/office/powerpoint/2010/main" val="23326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D8E6969-7D75-469C-AA0E-C4C3BDCD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F7E6-A3C6-4D48-9D7E-B0132CD6DE44}" type="slidenum">
              <a:rPr lang="pt-PT" smtClean="0"/>
              <a:t>9</a:t>
            </a:fld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FD0DD7-5713-4B02-8624-43696BC235D6}"/>
              </a:ext>
            </a:extLst>
          </p:cNvPr>
          <p:cNvSpPr txBox="1"/>
          <p:nvPr/>
        </p:nvSpPr>
        <p:spPr>
          <a:xfrm>
            <a:off x="7746533" y="0"/>
            <a:ext cx="367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Universidade de Lisboa – Instituto Superior de Economia e Gestão</a:t>
            </a:r>
          </a:p>
        </p:txBody>
      </p:sp>
      <p:pic>
        <p:nvPicPr>
          <p:cNvPr id="8" name="Picture 2" descr="Resultado de imagem para iseg">
            <a:extLst>
              <a:ext uri="{FF2B5EF4-FFF2-40B4-BE49-F238E27FC236}">
                <a16:creationId xmlns:a16="http://schemas.microsoft.com/office/drawing/2014/main" id="{1CF8A385-94EA-4B12-A588-75235F2BD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438" y="109282"/>
            <a:ext cx="684943" cy="3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10B77F4-CF7F-460C-931F-0F2B7FC12D28}"/>
              </a:ext>
            </a:extLst>
          </p:cNvPr>
          <p:cNvSpPr txBox="1">
            <a:spLocks/>
          </p:cNvSpPr>
          <p:nvPr/>
        </p:nvSpPr>
        <p:spPr>
          <a:xfrm>
            <a:off x="1" y="6492876"/>
            <a:ext cx="380435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200" b="1" dirty="0">
                <a:solidFill>
                  <a:srgbClr val="000000"/>
                </a:solidFill>
              </a:rPr>
              <a:t>CATCHING-UP PROCESSES IN THE EURO AREA </a:t>
            </a:r>
          </a:p>
          <a:p>
            <a:r>
              <a:rPr lang="pt-PT" sz="1200" dirty="0">
                <a:solidFill>
                  <a:srgbClr val="000000"/>
                </a:solidFill>
              </a:rPr>
              <a:t>Política económica e atividade empresarial</a:t>
            </a:r>
            <a:endParaRPr lang="pt-PT" sz="1200" b="1" dirty="0">
              <a:solidFill>
                <a:srgbClr val="000000"/>
              </a:solidFill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1B291B66-59BD-4B0E-B08E-1F96615D34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" b="7418"/>
          <a:stretch/>
        </p:blipFill>
        <p:spPr>
          <a:xfrm>
            <a:off x="750649" y="1149829"/>
            <a:ext cx="4708207" cy="42853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ED80238-F798-4711-8D3C-589959CE4120}"/>
              </a:ext>
            </a:extLst>
          </p:cNvPr>
          <p:cNvSpPr txBox="1"/>
          <p:nvPr/>
        </p:nvSpPr>
        <p:spPr>
          <a:xfrm>
            <a:off x="5773071" y="632502"/>
            <a:ext cx="5975838" cy="558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/>
              <a:t>A fraca convergência da produtividade na zona euro é acompanhada de uma forte divergência na PTF entre países nórdicos e países em recuperação, na zona euro;</a:t>
            </a:r>
          </a:p>
          <a:p>
            <a:pPr>
              <a:lnSpc>
                <a:spcPct val="150000"/>
              </a:lnSpc>
            </a:pPr>
            <a:endParaRPr lang="pt-PT" sz="20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/>
              <a:t>A PTF é o principal fator que explica a fraca convergência na zona euro durante a pré-crise;</a:t>
            </a:r>
          </a:p>
          <a:p>
            <a:pPr>
              <a:lnSpc>
                <a:spcPct val="150000"/>
              </a:lnSpc>
            </a:pPr>
            <a:endParaRPr lang="pt-PT" sz="20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000" dirty="0"/>
              <a:t>A divergência parcialmente explicada por fatores estruturais como alterações na distribuição de recursos pelas indústrias e diferenças nos padrões de especialização industrial.</a:t>
            </a:r>
          </a:p>
        </p:txBody>
      </p:sp>
    </p:spTree>
    <p:extLst>
      <p:ext uri="{BB962C8B-B14F-4D97-AF65-F5344CB8AC3E}">
        <p14:creationId xmlns:p14="http://schemas.microsoft.com/office/powerpoint/2010/main" val="25837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2562</TotalTime>
  <Words>4383</Words>
  <Application>Microsoft Office PowerPoint</Application>
  <PresentationFormat>Ecrã Panorâmico</PresentationFormat>
  <Paragraphs>537</Paragraphs>
  <Slides>43</Slides>
  <Notes>23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Wingdings</vt:lpstr>
      <vt:lpstr>Tema do Office</vt:lpstr>
      <vt:lpstr>Apresentação do PowerPoint</vt:lpstr>
      <vt:lpstr>INTRODUÇÃO</vt:lpstr>
      <vt:lpstr>ÍNDICE</vt:lpstr>
      <vt:lpstr>I. Padrões de convergência na área euro</vt:lpstr>
      <vt:lpstr>Apresentação do PowerPoint</vt:lpstr>
      <vt:lpstr>Apresentação do PowerPoint</vt:lpstr>
      <vt:lpstr>II. Performance de produtividade durante o período de pré-crise  </vt:lpstr>
      <vt:lpstr>Apresentação do PowerPoint</vt:lpstr>
      <vt:lpstr>Apresentação do PowerPoint</vt:lpstr>
      <vt:lpstr>Apresentação do PowerPoint</vt:lpstr>
      <vt:lpstr>Apresentação do PowerPoint</vt:lpstr>
      <vt:lpstr>III. ALOCAÇÃO (INCORRETA) DO CAPITAL AO LONGO DOS SETORES</vt:lpstr>
      <vt:lpstr>III. ALOCAÇÃO (INCORRETA) DO CAPITAL AO LONGO DOS SETORES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1. Teoria do crescimento económico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IV. Uma análise mais detalhada dos impulsionadores da PTF e do crescimento nas economias convergentes  </vt:lpstr>
      <vt:lpstr>Fatores que justifiquem a performance da PTF</vt:lpstr>
      <vt:lpstr>Apresentação do PowerPoint</vt:lpstr>
      <vt:lpstr>Apresentação do PowerPoint</vt:lpstr>
      <vt:lpstr>Fatores que justifiquem a performance da PTF</vt:lpstr>
      <vt:lpstr>V. Desenvolvimentos desde a crise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VI. Conclusões</vt:lpstr>
      <vt:lpstr>Conclusão</vt:lpstr>
      <vt:lpstr>Conclusão</vt:lpstr>
      <vt:lpstr>Bibliografia e webgrafia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CATCHING-UP PROCESSES IN THE EURO AREA</dc:title>
  <dc:creator>Beatriz Gonçalves</dc:creator>
  <cp:lastModifiedBy>Vitor Manuel Santos</cp:lastModifiedBy>
  <cp:revision>102</cp:revision>
  <dcterms:created xsi:type="dcterms:W3CDTF">2019-03-05T17:39:40Z</dcterms:created>
  <dcterms:modified xsi:type="dcterms:W3CDTF">2019-04-06T07:54:52Z</dcterms:modified>
</cp:coreProperties>
</file>